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7" r:id="rId6"/>
    <p:sldId id="260" r:id="rId7"/>
    <p:sldId id="269" r:id="rId8"/>
    <p:sldId id="262" r:id="rId9"/>
    <p:sldId id="272" r:id="rId10"/>
    <p:sldId id="273" r:id="rId11"/>
    <p:sldId id="274" r:id="rId12"/>
    <p:sldId id="265" r:id="rId13"/>
    <p:sldId id="268" r:id="rId14"/>
    <p:sldId id="270" r:id="rId15"/>
    <p:sldId id="264" r:id="rId16"/>
    <p:sldId id="263" r:id="rId17"/>
    <p:sldId id="271"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1562"/>
    <a:srgbClr val="11468F"/>
    <a:srgbClr val="EEEEEE"/>
    <a:srgbClr val="FF141D"/>
    <a:srgbClr val="0C1221"/>
    <a:srgbClr val="F6F4F0"/>
    <a:srgbClr val="3D3BF3"/>
    <a:srgbClr val="204051"/>
    <a:srgbClr val="6969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24" autoAdjust="0"/>
    <p:restoredTop sz="95726" autoAdjust="0"/>
  </p:normalViewPr>
  <p:slideViewPr>
    <p:cSldViewPr snapToGrid="0">
      <p:cViewPr varScale="1">
        <p:scale>
          <a:sx n="93" d="100"/>
          <a:sy n="93" d="100"/>
        </p:scale>
        <p:origin x="53"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3233CB-5DDC-465F-924E-8CD6A8BE0B70}" type="datetimeFigureOut">
              <a:rPr lang="en-US" smtClean="0"/>
              <a:t>4/25/2025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DE9270-54CA-431D-8619-31F3AED5B660}" type="slidenum">
              <a:rPr lang="en-US" smtClean="0"/>
              <a:t>‹#›</a:t>
            </a:fld>
            <a:endParaRPr lang="en-US"/>
          </a:p>
        </p:txBody>
      </p:sp>
    </p:spTree>
    <p:extLst>
      <p:ext uri="{BB962C8B-B14F-4D97-AF65-F5344CB8AC3E}">
        <p14:creationId xmlns:p14="http://schemas.microsoft.com/office/powerpoint/2010/main" val="919229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DE9270-54CA-431D-8619-31F3AED5B660}" type="slidenum">
              <a:rPr lang="en-US" smtClean="0"/>
              <a:t>1</a:t>
            </a:fld>
            <a:endParaRPr lang="en-US"/>
          </a:p>
        </p:txBody>
      </p:sp>
    </p:spTree>
    <p:extLst>
      <p:ext uri="{BB962C8B-B14F-4D97-AF65-F5344CB8AC3E}">
        <p14:creationId xmlns:p14="http://schemas.microsoft.com/office/powerpoint/2010/main" val="3076794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&gt; Add </a:t>
            </a:r>
          </a:p>
        </p:txBody>
      </p:sp>
      <p:sp>
        <p:nvSpPr>
          <p:cNvPr id="4" name="Slide Number Placeholder 3"/>
          <p:cNvSpPr>
            <a:spLocks noGrp="1"/>
          </p:cNvSpPr>
          <p:nvPr>
            <p:ph type="sldNum" sz="quarter" idx="5"/>
          </p:nvPr>
        </p:nvSpPr>
        <p:spPr/>
        <p:txBody>
          <a:bodyPr/>
          <a:lstStyle/>
          <a:p>
            <a:fld id="{22DE9270-54CA-431D-8619-31F3AED5B660}" type="slidenum">
              <a:rPr lang="en-US" smtClean="0"/>
              <a:t>5</a:t>
            </a:fld>
            <a:endParaRPr lang="en-US"/>
          </a:p>
        </p:txBody>
      </p:sp>
    </p:spTree>
    <p:extLst>
      <p:ext uri="{BB962C8B-B14F-4D97-AF65-F5344CB8AC3E}">
        <p14:creationId xmlns:p14="http://schemas.microsoft.com/office/powerpoint/2010/main" val="2054811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EG" dirty="0"/>
              <a:t>وضح الفرق بين </a:t>
            </a:r>
            <a:r>
              <a:rPr lang="ar-EG" dirty="0" err="1"/>
              <a:t>البينيس</a:t>
            </a:r>
            <a:r>
              <a:rPr lang="ar-EG" dirty="0"/>
              <a:t> والسيستم</a:t>
            </a:r>
            <a:endParaRPr lang="en-US" dirty="0"/>
          </a:p>
        </p:txBody>
      </p:sp>
      <p:sp>
        <p:nvSpPr>
          <p:cNvPr id="4" name="Slide Number Placeholder 3"/>
          <p:cNvSpPr>
            <a:spLocks noGrp="1"/>
          </p:cNvSpPr>
          <p:nvPr>
            <p:ph type="sldNum" sz="quarter" idx="5"/>
          </p:nvPr>
        </p:nvSpPr>
        <p:spPr/>
        <p:txBody>
          <a:bodyPr/>
          <a:lstStyle/>
          <a:p>
            <a:fld id="{22DE9270-54CA-431D-8619-31F3AED5B660}" type="slidenum">
              <a:rPr lang="en-US" smtClean="0"/>
              <a:t>13</a:t>
            </a:fld>
            <a:endParaRPr lang="en-US"/>
          </a:p>
        </p:txBody>
      </p:sp>
    </p:spTree>
    <p:extLst>
      <p:ext uri="{BB962C8B-B14F-4D97-AF65-F5344CB8AC3E}">
        <p14:creationId xmlns:p14="http://schemas.microsoft.com/office/powerpoint/2010/main" val="2990868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ctr">
              <a:lnSpc>
                <a:spcPct val="107000"/>
              </a:lnSpc>
              <a:spcAft>
                <a:spcPts val="800"/>
              </a:spcAft>
            </a:pPr>
            <a:r>
              <a:rPr lang="ar-EG" dirty="0"/>
              <a:t>قلل الكلام اللي على اليمين :"</a:t>
            </a:r>
            <a:br>
              <a:rPr lang="ar-EG" dirty="0"/>
            </a:br>
            <a:r>
              <a:rPr lang="ar-EG" sz="1600" dirty="0">
                <a:solidFill>
                  <a:srgbClr val="041562"/>
                </a:solidFill>
                <a:effectLst/>
                <a:latin typeface="+mj-lt"/>
                <a:ea typeface="Calibri" panose="020F0502020204030204" pitchFamily="34" charset="0"/>
                <a:cs typeface="Arial" panose="020B0604020202020204" pitchFamily="34" charset="0"/>
              </a:rPr>
              <a:t>1</a:t>
            </a:r>
            <a:r>
              <a:rPr lang="en-GB" sz="1600" dirty="0">
                <a:solidFill>
                  <a:srgbClr val="041562"/>
                </a:solidFill>
                <a:effectLst/>
                <a:latin typeface="+mj-lt"/>
                <a:ea typeface="Calibri" panose="020F0502020204030204" pitchFamily="34" charset="0"/>
                <a:cs typeface="Arial" panose="020B0604020202020204" pitchFamily="34" charset="0"/>
              </a:rPr>
              <a:t> = </a:t>
            </a:r>
            <a:r>
              <a:rPr lang="en-GB" sz="1200" dirty="0">
                <a:solidFill>
                  <a:srgbClr val="041562"/>
                </a:solidFill>
                <a:effectLst/>
                <a:latin typeface="+mj-lt"/>
                <a:ea typeface="Calibri" panose="020F0502020204030204" pitchFamily="34" charset="0"/>
                <a:cs typeface="Arial" panose="020B0604020202020204" pitchFamily="34" charset="0"/>
              </a:rPr>
              <a:t>Express Vedel Company</a:t>
            </a:r>
            <a:endParaRPr lang="en-US" sz="1050" dirty="0">
              <a:solidFill>
                <a:srgbClr val="041562"/>
              </a:solidFill>
              <a:effectLst/>
              <a:latin typeface="+mj-lt"/>
              <a:ea typeface="Calibri" panose="020F0502020204030204" pitchFamily="34" charset="0"/>
              <a:cs typeface="Arial" panose="020B0604020202020204" pitchFamily="34" charset="0"/>
            </a:endParaRPr>
          </a:p>
          <a:p>
            <a:pPr marL="0" marR="0" algn="ctr">
              <a:lnSpc>
                <a:spcPct val="107000"/>
              </a:lnSpc>
              <a:spcAft>
                <a:spcPts val="800"/>
              </a:spcAft>
            </a:pPr>
            <a:r>
              <a:rPr lang="en-GB" sz="1600" dirty="0">
                <a:solidFill>
                  <a:srgbClr val="041562"/>
                </a:solidFill>
                <a:effectLst/>
                <a:latin typeface="+mj-lt"/>
                <a:ea typeface="Calibri" panose="020F0502020204030204" pitchFamily="34" charset="0"/>
                <a:cs typeface="Arial" panose="020B0604020202020204" pitchFamily="34" charset="0"/>
              </a:rPr>
              <a:t>80 = </a:t>
            </a:r>
            <a:r>
              <a:rPr lang="en-GB" sz="1200" dirty="0">
                <a:solidFill>
                  <a:srgbClr val="041562"/>
                </a:solidFill>
                <a:effectLst/>
                <a:latin typeface="+mj-lt"/>
                <a:ea typeface="Calibri" panose="020F0502020204030204" pitchFamily="34" charset="0"/>
                <a:cs typeface="Arial" panose="020B0604020202020204" pitchFamily="34" charset="0"/>
              </a:rPr>
              <a:t>Express Which Department is come from the Transaction(</a:t>
            </a:r>
            <a:r>
              <a:rPr lang="en-GB" sz="1200" dirty="0" err="1">
                <a:solidFill>
                  <a:srgbClr val="041562"/>
                </a:solidFill>
                <a:effectLst/>
                <a:latin typeface="+mj-lt"/>
                <a:ea typeface="Calibri" panose="020F0502020204030204" pitchFamily="34" charset="0"/>
                <a:cs typeface="Arial" panose="020B0604020202020204" pitchFamily="34" charset="0"/>
              </a:rPr>
              <a:t>E.g</a:t>
            </a:r>
            <a:r>
              <a:rPr lang="en-GB" sz="1200" dirty="0">
                <a:solidFill>
                  <a:srgbClr val="041562"/>
                </a:solidFill>
                <a:effectLst/>
                <a:latin typeface="+mj-lt"/>
                <a:ea typeface="Calibri" panose="020F0502020204030204" pitchFamily="34" charset="0"/>
                <a:cs typeface="Arial" panose="020B0604020202020204" pitchFamily="34" charset="0"/>
              </a:rPr>
              <a:t> Sales Department)</a:t>
            </a:r>
            <a:endParaRPr lang="en-US" sz="1050" dirty="0">
              <a:solidFill>
                <a:srgbClr val="041562"/>
              </a:solidFill>
              <a:effectLst/>
              <a:latin typeface="+mj-lt"/>
              <a:ea typeface="Calibri" panose="020F0502020204030204" pitchFamily="34" charset="0"/>
              <a:cs typeface="Arial" panose="020B0604020202020204" pitchFamily="34" charset="0"/>
            </a:endParaRPr>
          </a:p>
          <a:p>
            <a:pPr marL="0" marR="0" algn="ctr">
              <a:lnSpc>
                <a:spcPct val="107000"/>
              </a:lnSpc>
              <a:spcAft>
                <a:spcPts val="800"/>
              </a:spcAft>
            </a:pPr>
            <a:r>
              <a:rPr lang="en-GB" sz="1600" dirty="0">
                <a:solidFill>
                  <a:srgbClr val="041562"/>
                </a:solidFill>
                <a:effectLst/>
                <a:latin typeface="+mj-lt"/>
                <a:ea typeface="Calibri" panose="020F0502020204030204" pitchFamily="34" charset="0"/>
                <a:cs typeface="Arial" panose="020B0604020202020204" pitchFamily="34" charset="0"/>
              </a:rPr>
              <a:t>70 = </a:t>
            </a:r>
            <a:r>
              <a:rPr lang="en-GB" sz="1100" dirty="0">
                <a:solidFill>
                  <a:srgbClr val="041562"/>
                </a:solidFill>
                <a:effectLst/>
                <a:latin typeface="+mj-lt"/>
                <a:ea typeface="Calibri" panose="020F0502020204030204" pitchFamily="34" charset="0"/>
                <a:cs typeface="Arial" panose="020B0604020202020204" pitchFamily="34" charset="0"/>
              </a:rPr>
              <a:t>Express the Account Who pay the Cost of this Transaction</a:t>
            </a:r>
            <a:endParaRPr lang="en-US" sz="1050" dirty="0">
              <a:solidFill>
                <a:srgbClr val="041562"/>
              </a:solidFill>
              <a:effectLst/>
              <a:latin typeface="+mj-lt"/>
              <a:ea typeface="Calibri" panose="020F0502020204030204" pitchFamily="34" charset="0"/>
              <a:cs typeface="Arial" panose="020B0604020202020204" pitchFamily="34" charset="0"/>
            </a:endParaRPr>
          </a:p>
          <a:p>
            <a:pPr marL="0" marR="0" algn="ctr">
              <a:lnSpc>
                <a:spcPct val="107000"/>
              </a:lnSpc>
              <a:spcAft>
                <a:spcPts val="800"/>
              </a:spcAft>
            </a:pPr>
            <a:r>
              <a:rPr lang="en-GB" sz="1600" dirty="0">
                <a:solidFill>
                  <a:srgbClr val="041562"/>
                </a:solidFill>
                <a:effectLst/>
                <a:latin typeface="+mj-lt"/>
                <a:ea typeface="Calibri" panose="020F0502020204030204" pitchFamily="34" charset="0"/>
                <a:cs typeface="Arial" panose="020B0604020202020204" pitchFamily="34" charset="0"/>
              </a:rPr>
              <a:t>123</a:t>
            </a:r>
            <a:r>
              <a:rPr lang="en-GB" sz="1600" b="1" dirty="0">
                <a:solidFill>
                  <a:srgbClr val="041562"/>
                </a:solidFill>
                <a:effectLst/>
                <a:latin typeface="+mj-lt"/>
                <a:ea typeface="Calibri" panose="020F0502020204030204" pitchFamily="34" charset="0"/>
                <a:cs typeface="Arial" panose="020B0604020202020204" pitchFamily="34" charset="0"/>
              </a:rPr>
              <a:t> = </a:t>
            </a:r>
            <a:r>
              <a:rPr lang="en-GB" sz="1200" dirty="0">
                <a:solidFill>
                  <a:srgbClr val="041562"/>
                </a:solidFill>
                <a:effectLst/>
                <a:latin typeface="+mj-lt"/>
                <a:ea typeface="Calibri" panose="020F0502020204030204" pitchFamily="34" charset="0"/>
                <a:cs typeface="Arial" panose="020B0604020202020204" pitchFamily="34" charset="0"/>
              </a:rPr>
              <a:t>Express which Employee who make a </a:t>
            </a:r>
            <a:r>
              <a:rPr lang="en-GB" sz="1200" dirty="0" err="1">
                <a:solidFill>
                  <a:srgbClr val="041562"/>
                </a:solidFill>
                <a:effectLst/>
                <a:latin typeface="+mj-lt"/>
                <a:ea typeface="Calibri" panose="020F0502020204030204" pitchFamily="34" charset="0"/>
                <a:cs typeface="Arial" panose="020B0604020202020204" pitchFamily="34" charset="0"/>
              </a:rPr>
              <a:t>transcation</a:t>
            </a:r>
            <a:r>
              <a:rPr lang="en-GB" sz="1200" dirty="0">
                <a:solidFill>
                  <a:srgbClr val="041562"/>
                </a:solidFill>
                <a:effectLst/>
                <a:latin typeface="+mj-lt"/>
                <a:ea typeface="Calibri" panose="020F0502020204030204" pitchFamily="34" charset="0"/>
                <a:cs typeface="Arial" panose="020B0604020202020204" pitchFamily="34" charset="0"/>
              </a:rPr>
              <a:t>  (</a:t>
            </a:r>
            <a:r>
              <a:rPr lang="en-GB" sz="1200" dirty="0" err="1">
                <a:solidFill>
                  <a:srgbClr val="041562"/>
                </a:solidFill>
                <a:effectLst/>
                <a:latin typeface="+mj-lt"/>
                <a:ea typeface="Calibri" panose="020F0502020204030204" pitchFamily="34" charset="0"/>
                <a:cs typeface="Arial" panose="020B0604020202020204" pitchFamily="34" charset="0"/>
              </a:rPr>
              <a:t>E.g</a:t>
            </a:r>
            <a:r>
              <a:rPr lang="en-GB" sz="1200" dirty="0">
                <a:solidFill>
                  <a:srgbClr val="041562"/>
                </a:solidFill>
                <a:effectLst/>
                <a:latin typeface="+mj-lt"/>
                <a:ea typeface="Calibri" panose="020F0502020204030204" pitchFamily="34" charset="0"/>
                <a:cs typeface="Arial" panose="020B0604020202020204" pitchFamily="34" charset="0"/>
              </a:rPr>
              <a:t> Ahmed)</a:t>
            </a:r>
            <a:endParaRPr lang="en-US" sz="1050" dirty="0">
              <a:solidFill>
                <a:srgbClr val="041562"/>
              </a:solidFill>
              <a:effectLst/>
              <a:latin typeface="+mj-lt"/>
              <a:ea typeface="Calibri" panose="020F0502020204030204" pitchFamily="34" charset="0"/>
              <a:cs typeface="Arial" panose="020B0604020202020204" pitchFamily="34" charset="0"/>
            </a:endParaRPr>
          </a:p>
          <a:p>
            <a:pPr marL="0" marR="0" algn="ctr">
              <a:lnSpc>
                <a:spcPct val="107000"/>
              </a:lnSpc>
              <a:spcAft>
                <a:spcPts val="800"/>
              </a:spcAft>
            </a:pPr>
            <a:r>
              <a:rPr lang="en-GB" sz="1600" dirty="0">
                <a:solidFill>
                  <a:srgbClr val="041562"/>
                </a:solidFill>
                <a:effectLst/>
                <a:latin typeface="+mj-lt"/>
                <a:ea typeface="Calibri" panose="020F0502020204030204" pitchFamily="34" charset="0"/>
                <a:cs typeface="Arial" panose="020B0604020202020204" pitchFamily="34" charset="0"/>
              </a:rPr>
              <a:t>01 = </a:t>
            </a:r>
            <a:r>
              <a:rPr lang="en-GB" sz="1200" dirty="0">
                <a:solidFill>
                  <a:srgbClr val="041562"/>
                </a:solidFill>
                <a:effectLst/>
                <a:latin typeface="+mj-lt"/>
                <a:ea typeface="Calibri" panose="020F0502020204030204" pitchFamily="34" charset="0"/>
                <a:cs typeface="Arial" panose="020B0604020202020204" pitchFamily="34" charset="0"/>
              </a:rPr>
              <a:t>Express segment of future 1</a:t>
            </a:r>
            <a:endParaRPr lang="en-US" sz="1050" dirty="0">
              <a:solidFill>
                <a:srgbClr val="041562"/>
              </a:solidFill>
              <a:effectLst/>
              <a:latin typeface="+mj-lt"/>
              <a:ea typeface="Calibri" panose="020F0502020204030204" pitchFamily="34" charset="0"/>
              <a:cs typeface="Arial" panose="020B0604020202020204" pitchFamily="34" charset="0"/>
            </a:endParaRPr>
          </a:p>
          <a:p>
            <a:pPr marL="0" marR="0" algn="ctr">
              <a:lnSpc>
                <a:spcPct val="107000"/>
              </a:lnSpc>
              <a:spcAft>
                <a:spcPts val="800"/>
              </a:spcAft>
            </a:pPr>
            <a:r>
              <a:rPr lang="en-GB" sz="1600" dirty="0">
                <a:solidFill>
                  <a:srgbClr val="041562"/>
                </a:solidFill>
                <a:effectLst/>
                <a:latin typeface="+mj-lt"/>
                <a:ea typeface="Calibri" panose="020F0502020204030204" pitchFamily="34" charset="0"/>
                <a:cs typeface="Arial" panose="020B0604020202020204" pitchFamily="34" charset="0"/>
              </a:rPr>
              <a:t>02= </a:t>
            </a:r>
            <a:r>
              <a:rPr lang="en-GB" sz="1200" dirty="0">
                <a:solidFill>
                  <a:srgbClr val="041562"/>
                </a:solidFill>
                <a:effectLst/>
                <a:latin typeface="+mj-lt"/>
                <a:ea typeface="Calibri" panose="020F0502020204030204" pitchFamily="34" charset="0"/>
                <a:cs typeface="Arial" panose="020B0604020202020204" pitchFamily="34" charset="0"/>
              </a:rPr>
              <a:t>Express segment of future 2</a:t>
            </a:r>
            <a:endParaRPr lang="en-US" sz="1050" dirty="0">
              <a:solidFill>
                <a:srgbClr val="041562"/>
              </a:solidFill>
              <a:effectLst/>
              <a:latin typeface="+mj-lt"/>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2DE9270-54CA-431D-8619-31F3AED5B660}" type="slidenum">
              <a:rPr lang="en-US" smtClean="0"/>
              <a:t>16</a:t>
            </a:fld>
            <a:endParaRPr lang="en-US"/>
          </a:p>
        </p:txBody>
      </p:sp>
    </p:spTree>
    <p:extLst>
      <p:ext uri="{BB962C8B-B14F-4D97-AF65-F5344CB8AC3E}">
        <p14:creationId xmlns:p14="http://schemas.microsoft.com/office/powerpoint/2010/main" val="834905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Costing.. Sales.. </a:t>
            </a:r>
            <a:r>
              <a:rPr lang="en-US" dirty="0" err="1"/>
              <a:t>Procu</a:t>
            </a:r>
            <a:r>
              <a:rPr lang="en-US" dirty="0"/>
              <a:t>..</a:t>
            </a:r>
          </a:p>
          <a:p>
            <a:endParaRPr lang="en-US" dirty="0"/>
          </a:p>
          <a:p>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22DE9270-54CA-431D-8619-31F3AED5B660}" type="slidenum">
              <a:rPr lang="en-US" smtClean="0"/>
              <a:t>18</a:t>
            </a:fld>
            <a:endParaRPr lang="en-US"/>
          </a:p>
        </p:txBody>
      </p:sp>
    </p:spTree>
    <p:extLst>
      <p:ext uri="{BB962C8B-B14F-4D97-AF65-F5344CB8AC3E}">
        <p14:creationId xmlns:p14="http://schemas.microsoft.com/office/powerpoint/2010/main" val="4194546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C609D-5607-AF2E-E9CD-ABB084A282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2249B3-4A41-5EEB-6A60-F9C28FF377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9A9947-9EDC-85AA-28B5-16665DB65089}"/>
              </a:ext>
            </a:extLst>
          </p:cNvPr>
          <p:cNvSpPr>
            <a:spLocks noGrp="1"/>
          </p:cNvSpPr>
          <p:nvPr>
            <p:ph type="dt" sz="half" idx="10"/>
          </p:nvPr>
        </p:nvSpPr>
        <p:spPr/>
        <p:txBody>
          <a:bodyPr/>
          <a:lstStyle/>
          <a:p>
            <a:fld id="{7653C6BF-7230-4D3C-8DF8-EAE01012C0CA}" type="datetimeFigureOut">
              <a:rPr lang="en-US" smtClean="0"/>
              <a:t>4/25/2025</a:t>
            </a:fld>
            <a:endParaRPr lang="en-US"/>
          </a:p>
        </p:txBody>
      </p:sp>
      <p:sp>
        <p:nvSpPr>
          <p:cNvPr id="5" name="Footer Placeholder 4">
            <a:extLst>
              <a:ext uri="{FF2B5EF4-FFF2-40B4-BE49-F238E27FC236}">
                <a16:creationId xmlns:a16="http://schemas.microsoft.com/office/drawing/2014/main" id="{DFDB0EDC-9EEA-78B8-B9DB-6742CCB92C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EB0945-6E1C-3525-2891-59ED15993EE2}"/>
              </a:ext>
            </a:extLst>
          </p:cNvPr>
          <p:cNvSpPr>
            <a:spLocks noGrp="1"/>
          </p:cNvSpPr>
          <p:nvPr>
            <p:ph type="sldNum" sz="quarter" idx="12"/>
          </p:nvPr>
        </p:nvSpPr>
        <p:spPr/>
        <p:txBody>
          <a:bodyPr/>
          <a:lstStyle/>
          <a:p>
            <a:fld id="{FF28B273-C1A0-461B-BD41-3E14CCBF8F6E}" type="slidenum">
              <a:rPr lang="en-US" smtClean="0"/>
              <a:t>‹#›</a:t>
            </a:fld>
            <a:endParaRPr lang="en-US"/>
          </a:p>
        </p:txBody>
      </p:sp>
    </p:spTree>
    <p:extLst>
      <p:ext uri="{BB962C8B-B14F-4D97-AF65-F5344CB8AC3E}">
        <p14:creationId xmlns:p14="http://schemas.microsoft.com/office/powerpoint/2010/main" val="3691140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42F6C-74AF-6380-9DAF-F0A6D1434B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019165-04B0-913C-E2FC-728AAECA43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5F9D93-306A-E1A7-906A-94455CE5C548}"/>
              </a:ext>
            </a:extLst>
          </p:cNvPr>
          <p:cNvSpPr>
            <a:spLocks noGrp="1"/>
          </p:cNvSpPr>
          <p:nvPr>
            <p:ph type="dt" sz="half" idx="10"/>
          </p:nvPr>
        </p:nvSpPr>
        <p:spPr/>
        <p:txBody>
          <a:bodyPr/>
          <a:lstStyle/>
          <a:p>
            <a:fld id="{7653C6BF-7230-4D3C-8DF8-EAE01012C0CA}" type="datetimeFigureOut">
              <a:rPr lang="en-US" smtClean="0"/>
              <a:t>4/25/2025</a:t>
            </a:fld>
            <a:endParaRPr lang="en-US"/>
          </a:p>
        </p:txBody>
      </p:sp>
      <p:sp>
        <p:nvSpPr>
          <p:cNvPr id="5" name="Footer Placeholder 4">
            <a:extLst>
              <a:ext uri="{FF2B5EF4-FFF2-40B4-BE49-F238E27FC236}">
                <a16:creationId xmlns:a16="http://schemas.microsoft.com/office/drawing/2014/main" id="{72DC22E1-1CC5-8668-6992-79362E8BA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7CEFE-5C2F-C936-D4EF-1272CD937FC7}"/>
              </a:ext>
            </a:extLst>
          </p:cNvPr>
          <p:cNvSpPr>
            <a:spLocks noGrp="1"/>
          </p:cNvSpPr>
          <p:nvPr>
            <p:ph type="sldNum" sz="quarter" idx="12"/>
          </p:nvPr>
        </p:nvSpPr>
        <p:spPr/>
        <p:txBody>
          <a:bodyPr/>
          <a:lstStyle/>
          <a:p>
            <a:fld id="{FF28B273-C1A0-461B-BD41-3E14CCBF8F6E}" type="slidenum">
              <a:rPr lang="en-US" smtClean="0"/>
              <a:t>‹#›</a:t>
            </a:fld>
            <a:endParaRPr lang="en-US"/>
          </a:p>
        </p:txBody>
      </p:sp>
    </p:spTree>
    <p:extLst>
      <p:ext uri="{BB962C8B-B14F-4D97-AF65-F5344CB8AC3E}">
        <p14:creationId xmlns:p14="http://schemas.microsoft.com/office/powerpoint/2010/main" val="213522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729723-0CD0-8043-7671-B4B70670BA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E5E4EA-DD7F-736B-FBA1-2C2F9A0EC6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CFC02A-8DF3-C2B0-54DA-FA85F488FD3A}"/>
              </a:ext>
            </a:extLst>
          </p:cNvPr>
          <p:cNvSpPr>
            <a:spLocks noGrp="1"/>
          </p:cNvSpPr>
          <p:nvPr>
            <p:ph type="dt" sz="half" idx="10"/>
          </p:nvPr>
        </p:nvSpPr>
        <p:spPr/>
        <p:txBody>
          <a:bodyPr/>
          <a:lstStyle/>
          <a:p>
            <a:fld id="{7653C6BF-7230-4D3C-8DF8-EAE01012C0CA}" type="datetimeFigureOut">
              <a:rPr lang="en-US" smtClean="0"/>
              <a:t>4/25/2025</a:t>
            </a:fld>
            <a:endParaRPr lang="en-US"/>
          </a:p>
        </p:txBody>
      </p:sp>
      <p:sp>
        <p:nvSpPr>
          <p:cNvPr id="5" name="Footer Placeholder 4">
            <a:extLst>
              <a:ext uri="{FF2B5EF4-FFF2-40B4-BE49-F238E27FC236}">
                <a16:creationId xmlns:a16="http://schemas.microsoft.com/office/drawing/2014/main" id="{3D6A4EAF-7189-E3EA-CC74-0D4BFD2746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039C98-31AB-E726-2F1A-A3E4F0C764AF}"/>
              </a:ext>
            </a:extLst>
          </p:cNvPr>
          <p:cNvSpPr>
            <a:spLocks noGrp="1"/>
          </p:cNvSpPr>
          <p:nvPr>
            <p:ph type="sldNum" sz="quarter" idx="12"/>
          </p:nvPr>
        </p:nvSpPr>
        <p:spPr/>
        <p:txBody>
          <a:bodyPr/>
          <a:lstStyle/>
          <a:p>
            <a:fld id="{FF28B273-C1A0-461B-BD41-3E14CCBF8F6E}" type="slidenum">
              <a:rPr lang="en-US" smtClean="0"/>
              <a:t>‹#›</a:t>
            </a:fld>
            <a:endParaRPr lang="en-US"/>
          </a:p>
        </p:txBody>
      </p:sp>
    </p:spTree>
    <p:extLst>
      <p:ext uri="{BB962C8B-B14F-4D97-AF65-F5344CB8AC3E}">
        <p14:creationId xmlns:p14="http://schemas.microsoft.com/office/powerpoint/2010/main" val="117067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8AA22-EDBD-4710-497A-51877DD362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C3D7A9-72D5-B34A-97DB-EC9E6F4700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2E54D6-B96E-070D-BC5B-3040BD65E06A}"/>
              </a:ext>
            </a:extLst>
          </p:cNvPr>
          <p:cNvSpPr>
            <a:spLocks noGrp="1"/>
          </p:cNvSpPr>
          <p:nvPr>
            <p:ph type="dt" sz="half" idx="10"/>
          </p:nvPr>
        </p:nvSpPr>
        <p:spPr/>
        <p:txBody>
          <a:bodyPr/>
          <a:lstStyle/>
          <a:p>
            <a:fld id="{7653C6BF-7230-4D3C-8DF8-EAE01012C0CA}" type="datetimeFigureOut">
              <a:rPr lang="en-US" smtClean="0"/>
              <a:t>4/25/2025</a:t>
            </a:fld>
            <a:endParaRPr lang="en-US"/>
          </a:p>
        </p:txBody>
      </p:sp>
      <p:sp>
        <p:nvSpPr>
          <p:cNvPr id="5" name="Footer Placeholder 4">
            <a:extLst>
              <a:ext uri="{FF2B5EF4-FFF2-40B4-BE49-F238E27FC236}">
                <a16:creationId xmlns:a16="http://schemas.microsoft.com/office/drawing/2014/main" id="{6C17F67B-8C5B-9D5A-5CA7-2CEB62AD5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B6EE14-A9FB-E2D6-95B5-F47F0BF6FE7D}"/>
              </a:ext>
            </a:extLst>
          </p:cNvPr>
          <p:cNvSpPr>
            <a:spLocks noGrp="1"/>
          </p:cNvSpPr>
          <p:nvPr>
            <p:ph type="sldNum" sz="quarter" idx="12"/>
          </p:nvPr>
        </p:nvSpPr>
        <p:spPr/>
        <p:txBody>
          <a:bodyPr/>
          <a:lstStyle/>
          <a:p>
            <a:fld id="{FF28B273-C1A0-461B-BD41-3E14CCBF8F6E}" type="slidenum">
              <a:rPr lang="en-US" smtClean="0"/>
              <a:t>‹#›</a:t>
            </a:fld>
            <a:endParaRPr lang="en-US"/>
          </a:p>
        </p:txBody>
      </p:sp>
    </p:spTree>
    <p:extLst>
      <p:ext uri="{BB962C8B-B14F-4D97-AF65-F5344CB8AC3E}">
        <p14:creationId xmlns:p14="http://schemas.microsoft.com/office/powerpoint/2010/main" val="123222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C82A-E7B4-BC0E-6284-17581E22F0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8F8F91-DCED-3E32-EF42-7E4C3E405C4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912016-F94C-AA01-8AF4-36984750507E}"/>
              </a:ext>
            </a:extLst>
          </p:cNvPr>
          <p:cNvSpPr>
            <a:spLocks noGrp="1"/>
          </p:cNvSpPr>
          <p:nvPr>
            <p:ph type="dt" sz="half" idx="10"/>
          </p:nvPr>
        </p:nvSpPr>
        <p:spPr/>
        <p:txBody>
          <a:bodyPr/>
          <a:lstStyle/>
          <a:p>
            <a:fld id="{7653C6BF-7230-4D3C-8DF8-EAE01012C0CA}" type="datetimeFigureOut">
              <a:rPr lang="en-US" smtClean="0"/>
              <a:t>4/25/2025</a:t>
            </a:fld>
            <a:endParaRPr lang="en-US"/>
          </a:p>
        </p:txBody>
      </p:sp>
      <p:sp>
        <p:nvSpPr>
          <p:cNvPr id="5" name="Footer Placeholder 4">
            <a:extLst>
              <a:ext uri="{FF2B5EF4-FFF2-40B4-BE49-F238E27FC236}">
                <a16:creationId xmlns:a16="http://schemas.microsoft.com/office/drawing/2014/main" id="{EA6D3E06-C1EB-6AC8-4D09-B46D744902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778D1-F9F8-3391-0945-FE6526039DA8}"/>
              </a:ext>
            </a:extLst>
          </p:cNvPr>
          <p:cNvSpPr>
            <a:spLocks noGrp="1"/>
          </p:cNvSpPr>
          <p:nvPr>
            <p:ph type="sldNum" sz="quarter" idx="12"/>
          </p:nvPr>
        </p:nvSpPr>
        <p:spPr/>
        <p:txBody>
          <a:bodyPr/>
          <a:lstStyle/>
          <a:p>
            <a:fld id="{FF28B273-C1A0-461B-BD41-3E14CCBF8F6E}" type="slidenum">
              <a:rPr lang="en-US" smtClean="0"/>
              <a:t>‹#›</a:t>
            </a:fld>
            <a:endParaRPr lang="en-US"/>
          </a:p>
        </p:txBody>
      </p:sp>
    </p:spTree>
    <p:extLst>
      <p:ext uri="{BB962C8B-B14F-4D97-AF65-F5344CB8AC3E}">
        <p14:creationId xmlns:p14="http://schemas.microsoft.com/office/powerpoint/2010/main" val="1463446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A999-31B0-2021-8A6D-81735F4F3E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C9AA0E-9186-AA9F-E71D-91A487F62F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E4386F-17E2-C695-CDC5-09552F1D44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9E12FE-120E-9EB1-99F5-2D0CB0C9FA0D}"/>
              </a:ext>
            </a:extLst>
          </p:cNvPr>
          <p:cNvSpPr>
            <a:spLocks noGrp="1"/>
          </p:cNvSpPr>
          <p:nvPr>
            <p:ph type="dt" sz="half" idx="10"/>
          </p:nvPr>
        </p:nvSpPr>
        <p:spPr/>
        <p:txBody>
          <a:bodyPr/>
          <a:lstStyle/>
          <a:p>
            <a:fld id="{7653C6BF-7230-4D3C-8DF8-EAE01012C0CA}" type="datetimeFigureOut">
              <a:rPr lang="en-US" smtClean="0"/>
              <a:t>4/25/2025</a:t>
            </a:fld>
            <a:endParaRPr lang="en-US"/>
          </a:p>
        </p:txBody>
      </p:sp>
      <p:sp>
        <p:nvSpPr>
          <p:cNvPr id="6" name="Footer Placeholder 5">
            <a:extLst>
              <a:ext uri="{FF2B5EF4-FFF2-40B4-BE49-F238E27FC236}">
                <a16:creationId xmlns:a16="http://schemas.microsoft.com/office/drawing/2014/main" id="{AB9D0DEC-9F6A-1F95-4ABE-0639205385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17F4B5-BD86-32CB-F398-42D81AF89AEE}"/>
              </a:ext>
            </a:extLst>
          </p:cNvPr>
          <p:cNvSpPr>
            <a:spLocks noGrp="1"/>
          </p:cNvSpPr>
          <p:nvPr>
            <p:ph type="sldNum" sz="quarter" idx="12"/>
          </p:nvPr>
        </p:nvSpPr>
        <p:spPr/>
        <p:txBody>
          <a:bodyPr/>
          <a:lstStyle/>
          <a:p>
            <a:fld id="{FF28B273-C1A0-461B-BD41-3E14CCBF8F6E}" type="slidenum">
              <a:rPr lang="en-US" smtClean="0"/>
              <a:t>‹#›</a:t>
            </a:fld>
            <a:endParaRPr lang="en-US"/>
          </a:p>
        </p:txBody>
      </p:sp>
    </p:spTree>
    <p:extLst>
      <p:ext uri="{BB962C8B-B14F-4D97-AF65-F5344CB8AC3E}">
        <p14:creationId xmlns:p14="http://schemas.microsoft.com/office/powerpoint/2010/main" val="1058295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3212B-CAC0-CBE3-9122-7B718F9B1F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9416C6-0A16-EF72-A15C-A08D84724E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809144-97CB-6AFC-6DA6-7811FBDD5D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85F099-F5C0-2CB2-A145-00AF9A66EE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AA6156-954D-7D4D-C7CA-5D201911CC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0A544C-65E6-8F4B-F8D1-85D4B301D40F}"/>
              </a:ext>
            </a:extLst>
          </p:cNvPr>
          <p:cNvSpPr>
            <a:spLocks noGrp="1"/>
          </p:cNvSpPr>
          <p:nvPr>
            <p:ph type="dt" sz="half" idx="10"/>
          </p:nvPr>
        </p:nvSpPr>
        <p:spPr/>
        <p:txBody>
          <a:bodyPr/>
          <a:lstStyle/>
          <a:p>
            <a:fld id="{7653C6BF-7230-4D3C-8DF8-EAE01012C0CA}" type="datetimeFigureOut">
              <a:rPr lang="en-US" smtClean="0"/>
              <a:t>4/25/2025</a:t>
            </a:fld>
            <a:endParaRPr lang="en-US"/>
          </a:p>
        </p:txBody>
      </p:sp>
      <p:sp>
        <p:nvSpPr>
          <p:cNvPr id="8" name="Footer Placeholder 7">
            <a:extLst>
              <a:ext uri="{FF2B5EF4-FFF2-40B4-BE49-F238E27FC236}">
                <a16:creationId xmlns:a16="http://schemas.microsoft.com/office/drawing/2014/main" id="{9C6BB9B5-B76D-6EBB-73DF-75CDCBD2E7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D843BC-CB23-BD25-9241-CEA32A9322A9}"/>
              </a:ext>
            </a:extLst>
          </p:cNvPr>
          <p:cNvSpPr>
            <a:spLocks noGrp="1"/>
          </p:cNvSpPr>
          <p:nvPr>
            <p:ph type="sldNum" sz="quarter" idx="12"/>
          </p:nvPr>
        </p:nvSpPr>
        <p:spPr/>
        <p:txBody>
          <a:bodyPr/>
          <a:lstStyle/>
          <a:p>
            <a:fld id="{FF28B273-C1A0-461B-BD41-3E14CCBF8F6E}" type="slidenum">
              <a:rPr lang="en-US" smtClean="0"/>
              <a:t>‹#›</a:t>
            </a:fld>
            <a:endParaRPr lang="en-US"/>
          </a:p>
        </p:txBody>
      </p:sp>
    </p:spTree>
    <p:extLst>
      <p:ext uri="{BB962C8B-B14F-4D97-AF65-F5344CB8AC3E}">
        <p14:creationId xmlns:p14="http://schemas.microsoft.com/office/powerpoint/2010/main" val="2427105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1B0DA-CF21-D1FD-6E58-F219C74540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774C9D-DDFA-C2C3-CCFF-6341F6DE94DB}"/>
              </a:ext>
            </a:extLst>
          </p:cNvPr>
          <p:cNvSpPr>
            <a:spLocks noGrp="1"/>
          </p:cNvSpPr>
          <p:nvPr>
            <p:ph type="dt" sz="half" idx="10"/>
          </p:nvPr>
        </p:nvSpPr>
        <p:spPr/>
        <p:txBody>
          <a:bodyPr/>
          <a:lstStyle/>
          <a:p>
            <a:fld id="{7653C6BF-7230-4D3C-8DF8-EAE01012C0CA}" type="datetimeFigureOut">
              <a:rPr lang="en-US" smtClean="0"/>
              <a:t>4/25/2025</a:t>
            </a:fld>
            <a:endParaRPr lang="en-US"/>
          </a:p>
        </p:txBody>
      </p:sp>
      <p:sp>
        <p:nvSpPr>
          <p:cNvPr id="4" name="Footer Placeholder 3">
            <a:extLst>
              <a:ext uri="{FF2B5EF4-FFF2-40B4-BE49-F238E27FC236}">
                <a16:creationId xmlns:a16="http://schemas.microsoft.com/office/drawing/2014/main" id="{84CF5F84-BEF6-B90F-BD67-D32ECFFCB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CDB714-23E7-E505-7834-31B5E610C5BA}"/>
              </a:ext>
            </a:extLst>
          </p:cNvPr>
          <p:cNvSpPr>
            <a:spLocks noGrp="1"/>
          </p:cNvSpPr>
          <p:nvPr>
            <p:ph type="sldNum" sz="quarter" idx="12"/>
          </p:nvPr>
        </p:nvSpPr>
        <p:spPr/>
        <p:txBody>
          <a:bodyPr/>
          <a:lstStyle/>
          <a:p>
            <a:fld id="{FF28B273-C1A0-461B-BD41-3E14CCBF8F6E}" type="slidenum">
              <a:rPr lang="en-US" smtClean="0"/>
              <a:t>‹#›</a:t>
            </a:fld>
            <a:endParaRPr lang="en-US"/>
          </a:p>
        </p:txBody>
      </p:sp>
    </p:spTree>
    <p:extLst>
      <p:ext uri="{BB962C8B-B14F-4D97-AF65-F5344CB8AC3E}">
        <p14:creationId xmlns:p14="http://schemas.microsoft.com/office/powerpoint/2010/main" val="2391972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BFDDD-87EA-6333-1649-CE03F49A5585}"/>
              </a:ext>
            </a:extLst>
          </p:cNvPr>
          <p:cNvSpPr>
            <a:spLocks noGrp="1"/>
          </p:cNvSpPr>
          <p:nvPr>
            <p:ph type="dt" sz="half" idx="10"/>
          </p:nvPr>
        </p:nvSpPr>
        <p:spPr/>
        <p:txBody>
          <a:bodyPr/>
          <a:lstStyle/>
          <a:p>
            <a:fld id="{7653C6BF-7230-4D3C-8DF8-EAE01012C0CA}" type="datetimeFigureOut">
              <a:rPr lang="en-US" smtClean="0"/>
              <a:t>4/25/2025</a:t>
            </a:fld>
            <a:endParaRPr lang="en-US"/>
          </a:p>
        </p:txBody>
      </p:sp>
      <p:sp>
        <p:nvSpPr>
          <p:cNvPr id="3" name="Footer Placeholder 2">
            <a:extLst>
              <a:ext uri="{FF2B5EF4-FFF2-40B4-BE49-F238E27FC236}">
                <a16:creationId xmlns:a16="http://schemas.microsoft.com/office/drawing/2014/main" id="{C3823AD9-5A14-C87C-CA2A-BFA65F475F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6F38E9-C6AD-3573-DB58-FECF6D63C84F}"/>
              </a:ext>
            </a:extLst>
          </p:cNvPr>
          <p:cNvSpPr>
            <a:spLocks noGrp="1"/>
          </p:cNvSpPr>
          <p:nvPr>
            <p:ph type="sldNum" sz="quarter" idx="12"/>
          </p:nvPr>
        </p:nvSpPr>
        <p:spPr/>
        <p:txBody>
          <a:bodyPr/>
          <a:lstStyle/>
          <a:p>
            <a:fld id="{FF28B273-C1A0-461B-BD41-3E14CCBF8F6E}" type="slidenum">
              <a:rPr lang="en-US" smtClean="0"/>
              <a:t>‹#›</a:t>
            </a:fld>
            <a:endParaRPr lang="en-US"/>
          </a:p>
        </p:txBody>
      </p:sp>
    </p:spTree>
    <p:extLst>
      <p:ext uri="{BB962C8B-B14F-4D97-AF65-F5344CB8AC3E}">
        <p14:creationId xmlns:p14="http://schemas.microsoft.com/office/powerpoint/2010/main" val="1194486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5BC11-48A8-9560-DBF2-94548AE29C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8A23BE-B007-E36D-A1C0-2CE7B5656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0F24F2-E31C-74EF-A02E-0597AB64D1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1F7832-7DBC-562C-2873-7F31BDF1CFED}"/>
              </a:ext>
            </a:extLst>
          </p:cNvPr>
          <p:cNvSpPr>
            <a:spLocks noGrp="1"/>
          </p:cNvSpPr>
          <p:nvPr>
            <p:ph type="dt" sz="half" idx="10"/>
          </p:nvPr>
        </p:nvSpPr>
        <p:spPr/>
        <p:txBody>
          <a:bodyPr/>
          <a:lstStyle/>
          <a:p>
            <a:fld id="{7653C6BF-7230-4D3C-8DF8-EAE01012C0CA}" type="datetimeFigureOut">
              <a:rPr lang="en-US" smtClean="0"/>
              <a:t>4/25/2025</a:t>
            </a:fld>
            <a:endParaRPr lang="en-US"/>
          </a:p>
        </p:txBody>
      </p:sp>
      <p:sp>
        <p:nvSpPr>
          <p:cNvPr id="6" name="Footer Placeholder 5">
            <a:extLst>
              <a:ext uri="{FF2B5EF4-FFF2-40B4-BE49-F238E27FC236}">
                <a16:creationId xmlns:a16="http://schemas.microsoft.com/office/drawing/2014/main" id="{B247C05F-C133-AB76-6918-3836FD05B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A0C408-12C1-508E-96CA-B380B8734FD3}"/>
              </a:ext>
            </a:extLst>
          </p:cNvPr>
          <p:cNvSpPr>
            <a:spLocks noGrp="1"/>
          </p:cNvSpPr>
          <p:nvPr>
            <p:ph type="sldNum" sz="quarter" idx="12"/>
          </p:nvPr>
        </p:nvSpPr>
        <p:spPr/>
        <p:txBody>
          <a:bodyPr/>
          <a:lstStyle/>
          <a:p>
            <a:fld id="{FF28B273-C1A0-461B-BD41-3E14CCBF8F6E}" type="slidenum">
              <a:rPr lang="en-US" smtClean="0"/>
              <a:t>‹#›</a:t>
            </a:fld>
            <a:endParaRPr lang="en-US"/>
          </a:p>
        </p:txBody>
      </p:sp>
    </p:spTree>
    <p:extLst>
      <p:ext uri="{BB962C8B-B14F-4D97-AF65-F5344CB8AC3E}">
        <p14:creationId xmlns:p14="http://schemas.microsoft.com/office/powerpoint/2010/main" val="365159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3A127-D7D9-1901-6356-A6C4679862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0D1F02-088D-79E1-9CB3-54B702F923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C6D6E1-568F-4B2E-C0F6-3B5E63EC7D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59F8C9-C948-A603-2B06-929D69276B1D}"/>
              </a:ext>
            </a:extLst>
          </p:cNvPr>
          <p:cNvSpPr>
            <a:spLocks noGrp="1"/>
          </p:cNvSpPr>
          <p:nvPr>
            <p:ph type="dt" sz="half" idx="10"/>
          </p:nvPr>
        </p:nvSpPr>
        <p:spPr/>
        <p:txBody>
          <a:bodyPr/>
          <a:lstStyle/>
          <a:p>
            <a:fld id="{7653C6BF-7230-4D3C-8DF8-EAE01012C0CA}" type="datetimeFigureOut">
              <a:rPr lang="en-US" smtClean="0"/>
              <a:t>4/25/2025</a:t>
            </a:fld>
            <a:endParaRPr lang="en-US"/>
          </a:p>
        </p:txBody>
      </p:sp>
      <p:sp>
        <p:nvSpPr>
          <p:cNvPr id="6" name="Footer Placeholder 5">
            <a:extLst>
              <a:ext uri="{FF2B5EF4-FFF2-40B4-BE49-F238E27FC236}">
                <a16:creationId xmlns:a16="http://schemas.microsoft.com/office/drawing/2014/main" id="{741653F7-57EB-30DD-5350-68FB16008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266ED1-371C-7907-7CF4-A69FDEF0B8E4}"/>
              </a:ext>
            </a:extLst>
          </p:cNvPr>
          <p:cNvSpPr>
            <a:spLocks noGrp="1"/>
          </p:cNvSpPr>
          <p:nvPr>
            <p:ph type="sldNum" sz="quarter" idx="12"/>
          </p:nvPr>
        </p:nvSpPr>
        <p:spPr/>
        <p:txBody>
          <a:bodyPr/>
          <a:lstStyle/>
          <a:p>
            <a:fld id="{FF28B273-C1A0-461B-BD41-3E14CCBF8F6E}" type="slidenum">
              <a:rPr lang="en-US" smtClean="0"/>
              <a:t>‹#›</a:t>
            </a:fld>
            <a:endParaRPr lang="en-US"/>
          </a:p>
        </p:txBody>
      </p:sp>
    </p:spTree>
    <p:extLst>
      <p:ext uri="{BB962C8B-B14F-4D97-AF65-F5344CB8AC3E}">
        <p14:creationId xmlns:p14="http://schemas.microsoft.com/office/powerpoint/2010/main" val="830200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0995EA-253F-3508-ECC4-41E6DAB759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BF8364-5CB3-2B64-6997-B37D3CB543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49E8F-4CC8-E4A8-0387-AC73217214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653C6BF-7230-4D3C-8DF8-EAE01012C0CA}" type="datetimeFigureOut">
              <a:rPr lang="en-US" smtClean="0"/>
              <a:t>4/25/2025</a:t>
            </a:fld>
            <a:endParaRPr lang="en-US"/>
          </a:p>
        </p:txBody>
      </p:sp>
      <p:sp>
        <p:nvSpPr>
          <p:cNvPr id="5" name="Footer Placeholder 4">
            <a:extLst>
              <a:ext uri="{FF2B5EF4-FFF2-40B4-BE49-F238E27FC236}">
                <a16:creationId xmlns:a16="http://schemas.microsoft.com/office/drawing/2014/main" id="{6F6B0338-23E9-01F8-B930-AE605791CB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2F145EB-77FD-024E-39B2-308651E601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F28B273-C1A0-461B-BD41-3E14CCBF8F6E}" type="slidenum">
              <a:rPr lang="en-US" smtClean="0"/>
              <a:t>‹#›</a:t>
            </a:fld>
            <a:endParaRPr lang="en-US"/>
          </a:p>
        </p:txBody>
      </p:sp>
    </p:spTree>
    <p:extLst>
      <p:ext uri="{BB962C8B-B14F-4D97-AF65-F5344CB8AC3E}">
        <p14:creationId xmlns:p14="http://schemas.microsoft.com/office/powerpoint/2010/main" val="622720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DF4340-3D53-4326-304F-10E6B5AB62D8}"/>
              </a:ext>
            </a:extLst>
          </p:cNvPr>
          <p:cNvPicPr>
            <a:picLocks noChangeAspect="1"/>
          </p:cNvPicPr>
          <p:nvPr/>
        </p:nvPicPr>
        <p:blipFill>
          <a:blip r:embed="rId3">
            <a:duotone>
              <a:prstClr val="black"/>
              <a:schemeClr val="accent4">
                <a:tint val="45000"/>
                <a:satMod val="400000"/>
              </a:schemeClr>
            </a:duotone>
          </a:blip>
          <a:srcRect r="6927"/>
          <a:stretch/>
        </p:blipFill>
        <p:spPr>
          <a:xfrm>
            <a:off x="2615661" y="0"/>
            <a:ext cx="9576339" cy="6858000"/>
          </a:xfrm>
          <a:prstGeom prst="rect">
            <a:avLst/>
          </a:prstGeom>
        </p:spPr>
      </p:pic>
      <p:sp>
        <p:nvSpPr>
          <p:cNvPr id="4" name="Rectangle 3">
            <a:extLst>
              <a:ext uri="{FF2B5EF4-FFF2-40B4-BE49-F238E27FC236}">
                <a16:creationId xmlns:a16="http://schemas.microsoft.com/office/drawing/2014/main" id="{11A1B752-AE6E-8A5F-A8EA-E87BCB46171D}"/>
              </a:ext>
            </a:extLst>
          </p:cNvPr>
          <p:cNvSpPr/>
          <p:nvPr/>
        </p:nvSpPr>
        <p:spPr>
          <a:xfrm>
            <a:off x="0" y="0"/>
            <a:ext cx="12192000" cy="6858000"/>
          </a:xfrm>
          <a:prstGeom prst="rect">
            <a:avLst/>
          </a:prstGeom>
          <a:gradFill>
            <a:gsLst>
              <a:gs pos="78000">
                <a:srgbClr val="041562">
                  <a:alpha val="50000"/>
                </a:srgbClr>
              </a:gs>
              <a:gs pos="40000">
                <a:srgbClr val="041562"/>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381DFCE-D6F7-8082-0ADF-177567FE5C5D}"/>
              </a:ext>
            </a:extLst>
          </p:cNvPr>
          <p:cNvGrpSpPr/>
          <p:nvPr/>
        </p:nvGrpSpPr>
        <p:grpSpPr>
          <a:xfrm>
            <a:off x="9576339" y="4838884"/>
            <a:ext cx="2358571" cy="1765115"/>
            <a:chOff x="457200" y="4867913"/>
            <a:chExt cx="2358571" cy="1765115"/>
          </a:xfrm>
        </p:grpSpPr>
        <p:sp>
          <p:nvSpPr>
            <p:cNvPr id="5" name="Rectangle 4">
              <a:extLst>
                <a:ext uri="{FF2B5EF4-FFF2-40B4-BE49-F238E27FC236}">
                  <a16:creationId xmlns:a16="http://schemas.microsoft.com/office/drawing/2014/main" id="{AC99CE0F-617A-0B2C-33B7-9ACD78AB8CA8}"/>
                </a:ext>
              </a:extLst>
            </p:cNvPr>
            <p:cNvSpPr/>
            <p:nvPr/>
          </p:nvSpPr>
          <p:spPr>
            <a:xfrm>
              <a:off x="457200" y="4867913"/>
              <a:ext cx="2358571" cy="1765115"/>
            </a:xfrm>
            <a:prstGeom prst="rect">
              <a:avLst/>
            </a:prstGeom>
            <a:solidFill>
              <a:srgbClr val="F6F4F0">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0D2C5469-B5CC-D9A4-777A-EF01CC172E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606" y="5030134"/>
              <a:ext cx="829851" cy="7629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78B53DB-05ED-DF25-6C7A-7CFD6955B1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3864" y="5030135"/>
              <a:ext cx="955378" cy="7629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0077962-CF3F-F918-2453-2347532F80F2}"/>
                </a:ext>
              </a:extLst>
            </p:cNvPr>
            <p:cNvPicPr>
              <a:picLocks noChangeAspect="1"/>
            </p:cNvPicPr>
            <p:nvPr/>
          </p:nvPicPr>
          <p:blipFill>
            <a:blip r:embed="rId6"/>
            <a:stretch>
              <a:fillRect/>
            </a:stretch>
          </p:blipFill>
          <p:spPr>
            <a:xfrm>
              <a:off x="547928" y="5871821"/>
              <a:ext cx="2067733" cy="634679"/>
            </a:xfrm>
            <a:prstGeom prst="rect">
              <a:avLst/>
            </a:prstGeom>
          </p:spPr>
        </p:pic>
      </p:grpSp>
      <p:pic>
        <p:nvPicPr>
          <p:cNvPr id="1032" name="Picture 8" descr="Oracle Logo, symbol, meaning, history, PNG, brand">
            <a:extLst>
              <a:ext uri="{FF2B5EF4-FFF2-40B4-BE49-F238E27FC236}">
                <a16:creationId xmlns:a16="http://schemas.microsoft.com/office/drawing/2014/main" id="{098DC3FB-6299-3285-EB3D-911A6AB679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090" y="217714"/>
            <a:ext cx="2206710" cy="12412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75C1575-E54A-10DF-CC64-E858FB90C8BF}"/>
              </a:ext>
            </a:extLst>
          </p:cNvPr>
          <p:cNvSpPr txBox="1"/>
          <p:nvPr/>
        </p:nvSpPr>
        <p:spPr>
          <a:xfrm>
            <a:off x="541662" y="1089656"/>
            <a:ext cx="4930224" cy="461665"/>
          </a:xfrm>
          <a:prstGeom prst="rect">
            <a:avLst/>
          </a:prstGeom>
          <a:noFill/>
        </p:spPr>
        <p:txBody>
          <a:bodyPr wrap="square" rtlCol="0">
            <a:spAutoFit/>
          </a:bodyPr>
          <a:lstStyle/>
          <a:p>
            <a:r>
              <a:rPr lang="en-US" sz="2400" dirty="0">
                <a:solidFill>
                  <a:srgbClr val="F6F4F0"/>
                </a:solidFill>
              </a:rPr>
              <a:t>Supply Chain Management Track  </a:t>
            </a:r>
          </a:p>
        </p:txBody>
      </p:sp>
      <p:sp>
        <p:nvSpPr>
          <p:cNvPr id="17" name="TextBox 16">
            <a:extLst>
              <a:ext uri="{FF2B5EF4-FFF2-40B4-BE49-F238E27FC236}">
                <a16:creationId xmlns:a16="http://schemas.microsoft.com/office/drawing/2014/main" id="{017026F8-DD2B-CDE9-00B5-2EC525427319}"/>
              </a:ext>
            </a:extLst>
          </p:cNvPr>
          <p:cNvSpPr txBox="1"/>
          <p:nvPr/>
        </p:nvSpPr>
        <p:spPr>
          <a:xfrm>
            <a:off x="638090" y="1911441"/>
            <a:ext cx="4930224" cy="1938992"/>
          </a:xfrm>
          <a:prstGeom prst="rect">
            <a:avLst/>
          </a:prstGeom>
          <a:noFill/>
        </p:spPr>
        <p:txBody>
          <a:bodyPr wrap="square" rtlCol="0">
            <a:spAutoFit/>
          </a:bodyPr>
          <a:lstStyle/>
          <a:p>
            <a:r>
              <a:rPr lang="en-US" sz="6000" dirty="0">
                <a:solidFill>
                  <a:srgbClr val="F6F4F0"/>
                </a:solidFill>
              </a:rPr>
              <a:t>Project Proposal </a:t>
            </a:r>
          </a:p>
        </p:txBody>
      </p:sp>
    </p:spTree>
    <p:extLst>
      <p:ext uri="{BB962C8B-B14F-4D97-AF65-F5344CB8AC3E}">
        <p14:creationId xmlns:p14="http://schemas.microsoft.com/office/powerpoint/2010/main" val="4065549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82A15-F023-493D-3788-44112B4D922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EE96881-A101-D139-04EE-C878F67683EA}"/>
              </a:ext>
            </a:extLst>
          </p:cNvPr>
          <p:cNvSpPr/>
          <p:nvPr/>
        </p:nvSpPr>
        <p:spPr>
          <a:xfrm>
            <a:off x="0" y="0"/>
            <a:ext cx="2880360" cy="6858000"/>
          </a:xfrm>
          <a:prstGeom prst="rect">
            <a:avLst/>
          </a:prstGeom>
          <a:solidFill>
            <a:srgbClr val="FF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877B06D-4362-FD4A-9D83-88FB59E5E30C}"/>
              </a:ext>
            </a:extLst>
          </p:cNvPr>
          <p:cNvSpPr/>
          <p:nvPr/>
        </p:nvSpPr>
        <p:spPr>
          <a:xfrm>
            <a:off x="0" y="0"/>
            <a:ext cx="2743200" cy="6858000"/>
          </a:xfrm>
          <a:prstGeom prst="rect">
            <a:avLst/>
          </a:prstGeom>
          <a:solidFill>
            <a:srgbClr val="0415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Procurement</a:t>
            </a:r>
          </a:p>
        </p:txBody>
      </p:sp>
      <p:pic>
        <p:nvPicPr>
          <p:cNvPr id="3" name="Picture 2" descr="A white line drawing of a cart with a dollar sign&#10;&#10;Description automatically generated">
            <a:extLst>
              <a:ext uri="{FF2B5EF4-FFF2-40B4-BE49-F238E27FC236}">
                <a16:creationId xmlns:a16="http://schemas.microsoft.com/office/drawing/2014/main" id="{99F2B43D-39B7-66ED-0CB5-0DC59CEEE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15" y="1301756"/>
            <a:ext cx="1219370" cy="1219370"/>
          </a:xfrm>
          <a:prstGeom prst="rect">
            <a:avLst/>
          </a:prstGeom>
        </p:spPr>
      </p:pic>
      <p:sp>
        <p:nvSpPr>
          <p:cNvPr id="5" name="TextBox 4">
            <a:extLst>
              <a:ext uri="{FF2B5EF4-FFF2-40B4-BE49-F238E27FC236}">
                <a16:creationId xmlns:a16="http://schemas.microsoft.com/office/drawing/2014/main" id="{64400C36-EB5F-CD26-D636-480FC7E49ABC}"/>
              </a:ext>
            </a:extLst>
          </p:cNvPr>
          <p:cNvSpPr txBox="1"/>
          <p:nvPr/>
        </p:nvSpPr>
        <p:spPr>
          <a:xfrm>
            <a:off x="3486039" y="107994"/>
            <a:ext cx="8705850" cy="6642011"/>
          </a:xfrm>
          <a:prstGeom prst="rect">
            <a:avLst/>
          </a:prstGeom>
          <a:noFill/>
        </p:spPr>
        <p:txBody>
          <a:bodyPr wrap="square" rtlCol="0">
            <a:spAutoFit/>
          </a:bodyPr>
          <a:lstStyle/>
          <a:p>
            <a:pPr marL="228600" marR="0" lvl="0" indent="-228600">
              <a:lnSpc>
                <a:spcPct val="115000"/>
              </a:lnSpc>
              <a:spcAft>
                <a:spcPts val="800"/>
              </a:spcAft>
              <a:buAutoNum type="arabicPeriod"/>
              <a:tabLst>
                <a:tab pos="457200" algn="l"/>
              </a:tabLst>
            </a:pPr>
            <a:r>
              <a:rPr lang="en-US" b="1" kern="100" dirty="0">
                <a:solidFill>
                  <a:srgbClr val="041562"/>
                </a:solidFill>
                <a:effectLst/>
                <a:ea typeface="Times New Roman" panose="02020603050405020304" pitchFamily="18" charset="0"/>
                <a:cs typeface="Arial" panose="020B0604020202020204" pitchFamily="34" charset="0"/>
              </a:rPr>
              <a:t>Identify Requirements</a:t>
            </a:r>
            <a:br>
              <a:rPr lang="en-US" b="1" kern="100" dirty="0">
                <a:solidFill>
                  <a:srgbClr val="041562"/>
                </a:solidFill>
                <a:ea typeface="Times New Roman" panose="02020603050405020304" pitchFamily="18" charset="0"/>
                <a:cs typeface="Arial" panose="020B0604020202020204" pitchFamily="34" charset="0"/>
              </a:rPr>
            </a:br>
            <a:r>
              <a:rPr lang="en-US" kern="100" dirty="0">
                <a:solidFill>
                  <a:srgbClr val="041562"/>
                </a:solidFill>
                <a:effectLst/>
                <a:ea typeface="Times New Roman" panose="02020603050405020304" pitchFamily="18" charset="0"/>
                <a:cs typeface="Times New Roman" panose="02020603050405020304" pitchFamily="18" charset="0"/>
              </a:rPr>
              <a:t>Monitor stock levels in </a:t>
            </a:r>
            <a:r>
              <a:rPr lang="en-US" b="1" kern="100" dirty="0">
                <a:solidFill>
                  <a:srgbClr val="041562"/>
                </a:solidFill>
                <a:effectLst/>
                <a:ea typeface="Times New Roman" panose="02020603050405020304" pitchFamily="18" charset="0"/>
                <a:cs typeface="Times New Roman" panose="02020603050405020304" pitchFamily="18" charset="0"/>
              </a:rPr>
              <a:t>Store WH</a:t>
            </a:r>
            <a:r>
              <a:rPr lang="en-US" kern="100" dirty="0">
                <a:solidFill>
                  <a:srgbClr val="041562"/>
                </a:solidFill>
                <a:effectLst/>
                <a:ea typeface="Times New Roman" panose="02020603050405020304" pitchFamily="18" charset="0"/>
                <a:cs typeface="Times New Roman" panose="02020603050405020304" pitchFamily="18" charset="0"/>
              </a:rPr>
              <a:t> and </a:t>
            </a:r>
            <a:r>
              <a:rPr lang="en-US" b="1" kern="100" dirty="0">
                <a:solidFill>
                  <a:srgbClr val="041562"/>
                </a:solidFill>
                <a:effectLst/>
                <a:ea typeface="Times New Roman" panose="02020603050405020304" pitchFamily="18" charset="0"/>
                <a:cs typeface="Times New Roman" panose="02020603050405020304" pitchFamily="18" charset="0"/>
              </a:rPr>
              <a:t>Main Inventory ORG</a:t>
            </a:r>
            <a:r>
              <a:rPr lang="en-US" kern="100" dirty="0">
                <a:solidFill>
                  <a:srgbClr val="041562"/>
                </a:solidFill>
                <a:effectLst/>
                <a:ea typeface="Times New Roman" panose="02020603050405020304" pitchFamily="18" charset="0"/>
                <a:cs typeface="Times New Roman" panose="02020603050405020304" pitchFamily="18" charset="0"/>
              </a:rPr>
              <a:t>.</a:t>
            </a:r>
            <a:br>
              <a:rPr lang="en-US" kern="100" dirty="0">
                <a:solidFill>
                  <a:srgbClr val="041562"/>
                </a:solidFill>
                <a:effectLst/>
                <a:ea typeface="Times New Roman" panose="02020603050405020304" pitchFamily="18" charset="0"/>
                <a:cs typeface="Times New Roman" panose="02020603050405020304" pitchFamily="18" charset="0"/>
              </a:rPr>
            </a:br>
            <a:r>
              <a:rPr lang="en-US" kern="100" dirty="0">
                <a:solidFill>
                  <a:srgbClr val="041562"/>
                </a:solidFill>
                <a:effectLst/>
                <a:ea typeface="Times New Roman" panose="02020603050405020304" pitchFamily="18" charset="0"/>
                <a:cs typeface="Times New Roman" panose="02020603050405020304" pitchFamily="18" charset="0"/>
              </a:rPr>
              <a:t>Use minimum stock level triggers for reordering.</a:t>
            </a:r>
          </a:p>
          <a:p>
            <a:pPr marL="228600" marR="0" lvl="0" indent="-228600">
              <a:lnSpc>
                <a:spcPct val="115000"/>
              </a:lnSpc>
              <a:spcAft>
                <a:spcPts val="800"/>
              </a:spcAft>
              <a:buAutoNum type="arabicPeriod"/>
              <a:tabLst>
                <a:tab pos="457200" algn="l"/>
              </a:tabLst>
            </a:pPr>
            <a:r>
              <a:rPr lang="en-US" b="1" kern="100" dirty="0">
                <a:solidFill>
                  <a:srgbClr val="041562"/>
                </a:solidFill>
                <a:effectLst/>
                <a:ea typeface="Times New Roman" panose="02020603050405020304" pitchFamily="18" charset="0"/>
                <a:cs typeface="Arial" panose="020B0604020202020204" pitchFamily="34" charset="0"/>
              </a:rPr>
              <a:t>Purchase Requisition</a:t>
            </a:r>
            <a:br>
              <a:rPr lang="en-US" b="1" kern="100" dirty="0">
                <a:solidFill>
                  <a:srgbClr val="041562"/>
                </a:solidFill>
                <a:effectLst/>
                <a:ea typeface="Times New Roman" panose="02020603050405020304" pitchFamily="18" charset="0"/>
                <a:cs typeface="Arial" panose="020B0604020202020204" pitchFamily="34" charset="0"/>
              </a:rPr>
            </a:br>
            <a:r>
              <a:rPr lang="en-US" kern="100" dirty="0">
                <a:solidFill>
                  <a:srgbClr val="041562"/>
                </a:solidFill>
                <a:effectLst/>
                <a:ea typeface="Times New Roman" panose="02020603050405020304" pitchFamily="18" charset="0"/>
                <a:cs typeface="Times New Roman" panose="02020603050405020304" pitchFamily="18" charset="0"/>
              </a:rPr>
              <a:t>Store managers raise requisitions for restocking.</a:t>
            </a:r>
            <a:br>
              <a:rPr lang="en-US" kern="100" dirty="0">
                <a:solidFill>
                  <a:srgbClr val="041562"/>
                </a:solidFill>
                <a:effectLst/>
                <a:ea typeface="Times New Roman" panose="02020603050405020304" pitchFamily="18" charset="0"/>
                <a:cs typeface="Times New Roman" panose="02020603050405020304" pitchFamily="18" charset="0"/>
              </a:rPr>
            </a:br>
            <a:r>
              <a:rPr lang="en-US" kern="100" dirty="0">
                <a:solidFill>
                  <a:srgbClr val="041562"/>
                </a:solidFill>
                <a:effectLst/>
                <a:ea typeface="Times New Roman" panose="02020603050405020304" pitchFamily="18" charset="0"/>
                <a:cs typeface="Times New Roman" panose="02020603050405020304" pitchFamily="18" charset="0"/>
              </a:rPr>
              <a:t>Approved requisitions by the operating unit are forwarded to the procurement team.</a:t>
            </a:r>
          </a:p>
          <a:p>
            <a:pPr marL="228600" marR="0" lvl="0" indent="-228600">
              <a:lnSpc>
                <a:spcPct val="115000"/>
              </a:lnSpc>
              <a:spcAft>
                <a:spcPts val="800"/>
              </a:spcAft>
              <a:buAutoNum type="arabicPeriod"/>
              <a:tabLst>
                <a:tab pos="457200" algn="l"/>
              </a:tabLst>
            </a:pPr>
            <a:r>
              <a:rPr lang="en-US" b="1" kern="100" dirty="0">
                <a:solidFill>
                  <a:srgbClr val="041562"/>
                </a:solidFill>
                <a:effectLst/>
                <a:ea typeface="Times New Roman" panose="02020603050405020304" pitchFamily="18" charset="0"/>
                <a:cs typeface="Arial" panose="020B0604020202020204" pitchFamily="34" charset="0"/>
              </a:rPr>
              <a:t>Supplier Selection and PO Creation</a:t>
            </a:r>
            <a:br>
              <a:rPr lang="en-US" b="1" kern="100" dirty="0">
                <a:solidFill>
                  <a:srgbClr val="041562"/>
                </a:solidFill>
                <a:effectLst/>
                <a:ea typeface="Times New Roman" panose="02020603050405020304" pitchFamily="18" charset="0"/>
                <a:cs typeface="Arial" panose="020B0604020202020204" pitchFamily="34" charset="0"/>
              </a:rPr>
            </a:br>
            <a:r>
              <a:rPr lang="en-US" kern="100" dirty="0">
                <a:solidFill>
                  <a:srgbClr val="041562"/>
                </a:solidFill>
                <a:effectLst/>
                <a:ea typeface="Times New Roman" panose="02020603050405020304" pitchFamily="18" charset="0"/>
                <a:cs typeface="Times New Roman" panose="02020603050405020304" pitchFamily="18" charset="0"/>
              </a:rPr>
              <a:t>Select approved suppliers.</a:t>
            </a:r>
            <a:br>
              <a:rPr lang="en-US" kern="100" dirty="0">
                <a:solidFill>
                  <a:srgbClr val="041562"/>
                </a:solidFill>
                <a:effectLst/>
                <a:ea typeface="Times New Roman" panose="02020603050405020304" pitchFamily="18" charset="0"/>
                <a:cs typeface="Times New Roman" panose="02020603050405020304" pitchFamily="18" charset="0"/>
              </a:rPr>
            </a:br>
            <a:r>
              <a:rPr lang="en-US" kern="100" dirty="0">
                <a:solidFill>
                  <a:srgbClr val="041562"/>
                </a:solidFill>
                <a:effectLst/>
                <a:ea typeface="Times New Roman" panose="02020603050405020304" pitchFamily="18" charset="0"/>
                <a:cs typeface="Times New Roman" panose="02020603050405020304" pitchFamily="18" charset="0"/>
              </a:rPr>
              <a:t>Issue Purchase Orders (PO) with delivery instructions (Cairo/Alex warehouses).</a:t>
            </a:r>
          </a:p>
          <a:p>
            <a:pPr marL="228600" marR="0" lvl="0" indent="-228600">
              <a:lnSpc>
                <a:spcPct val="115000"/>
              </a:lnSpc>
              <a:spcAft>
                <a:spcPts val="800"/>
              </a:spcAft>
              <a:buAutoNum type="arabicPeriod"/>
              <a:tabLst>
                <a:tab pos="457200" algn="l"/>
              </a:tabLst>
            </a:pPr>
            <a:r>
              <a:rPr lang="en-US" b="1" kern="100" dirty="0">
                <a:solidFill>
                  <a:srgbClr val="041562"/>
                </a:solidFill>
                <a:effectLst/>
                <a:ea typeface="Times New Roman" panose="02020603050405020304" pitchFamily="18" charset="0"/>
                <a:cs typeface="Arial" panose="020B0604020202020204" pitchFamily="34" charset="0"/>
              </a:rPr>
              <a:t>Goods Receipt</a:t>
            </a:r>
            <a:br>
              <a:rPr lang="en-US" b="1" kern="100" dirty="0">
                <a:solidFill>
                  <a:srgbClr val="041562"/>
                </a:solidFill>
                <a:effectLst/>
                <a:ea typeface="Times New Roman" panose="02020603050405020304" pitchFamily="18" charset="0"/>
                <a:cs typeface="Arial" panose="020B0604020202020204" pitchFamily="34" charset="0"/>
              </a:rPr>
            </a:br>
            <a:r>
              <a:rPr lang="en-US" kern="100" dirty="0">
                <a:solidFill>
                  <a:srgbClr val="041562"/>
                </a:solidFill>
                <a:effectLst/>
                <a:ea typeface="Times New Roman" panose="02020603050405020304" pitchFamily="18" charset="0"/>
                <a:cs typeface="Times New Roman" panose="02020603050405020304" pitchFamily="18" charset="0"/>
              </a:rPr>
              <a:t>Receive materials at </a:t>
            </a:r>
            <a:r>
              <a:rPr lang="en-US" b="1" kern="100" dirty="0">
                <a:solidFill>
                  <a:srgbClr val="041562"/>
                </a:solidFill>
                <a:effectLst/>
                <a:ea typeface="Times New Roman" panose="02020603050405020304" pitchFamily="18" charset="0"/>
                <a:cs typeface="Times New Roman" panose="02020603050405020304" pitchFamily="18" charset="0"/>
              </a:rPr>
              <a:t>Receiving Area WH (Cairo/Alex)</a:t>
            </a:r>
            <a:r>
              <a:rPr lang="en-US" kern="100" dirty="0">
                <a:solidFill>
                  <a:srgbClr val="041562"/>
                </a:solidFill>
                <a:effectLst/>
                <a:ea typeface="Times New Roman" panose="02020603050405020304" pitchFamily="18" charset="0"/>
                <a:cs typeface="Times New Roman" panose="02020603050405020304" pitchFamily="18" charset="0"/>
              </a:rPr>
              <a:t>.</a:t>
            </a:r>
            <a:br>
              <a:rPr lang="en-US" kern="100" dirty="0">
                <a:solidFill>
                  <a:srgbClr val="041562"/>
                </a:solidFill>
                <a:effectLst/>
                <a:ea typeface="Times New Roman" panose="02020603050405020304" pitchFamily="18" charset="0"/>
                <a:cs typeface="Times New Roman" panose="02020603050405020304" pitchFamily="18" charset="0"/>
              </a:rPr>
            </a:br>
            <a:r>
              <a:rPr lang="en-US" kern="100" dirty="0">
                <a:solidFill>
                  <a:srgbClr val="041562"/>
                </a:solidFill>
                <a:effectLst/>
                <a:ea typeface="Times New Roman" panose="02020603050405020304" pitchFamily="18" charset="0"/>
                <a:cs typeface="Times New Roman" panose="02020603050405020304" pitchFamily="18" charset="0"/>
              </a:rPr>
              <a:t>(Physically each WH is following to the main inv. they have, but on the system, Both are following to the main inv. Org in Cairo)</a:t>
            </a:r>
            <a:br>
              <a:rPr lang="en-US" kern="100" dirty="0">
                <a:solidFill>
                  <a:srgbClr val="041562"/>
                </a:solidFill>
                <a:effectLst/>
                <a:ea typeface="Times New Roman" panose="02020603050405020304" pitchFamily="18" charset="0"/>
                <a:cs typeface="Times New Roman" panose="02020603050405020304" pitchFamily="18" charset="0"/>
              </a:rPr>
            </a:br>
            <a:r>
              <a:rPr lang="en-US" kern="100" dirty="0">
                <a:solidFill>
                  <a:srgbClr val="041562"/>
                </a:solidFill>
                <a:effectLst/>
                <a:ea typeface="Times New Roman" panose="02020603050405020304" pitchFamily="18" charset="0"/>
                <a:cs typeface="Times New Roman" panose="02020603050405020304" pitchFamily="18" charset="0"/>
              </a:rPr>
              <a:t>Inspect and record received goods.</a:t>
            </a:r>
          </a:p>
          <a:p>
            <a:pPr marL="228600" marR="0" lvl="0" indent="-228600">
              <a:lnSpc>
                <a:spcPct val="115000"/>
              </a:lnSpc>
              <a:spcAft>
                <a:spcPts val="800"/>
              </a:spcAft>
              <a:buAutoNum type="arabicPeriod"/>
              <a:tabLst>
                <a:tab pos="457200" algn="l"/>
              </a:tabLst>
            </a:pPr>
            <a:r>
              <a:rPr lang="en-US" b="1" kern="100" dirty="0">
                <a:solidFill>
                  <a:srgbClr val="041562"/>
                </a:solidFill>
                <a:effectLst/>
                <a:ea typeface="Times New Roman" panose="02020603050405020304" pitchFamily="18" charset="0"/>
                <a:cs typeface="Arial" panose="020B0604020202020204" pitchFamily="34" charset="0"/>
              </a:rPr>
              <a:t>Stock Transfer to Stores</a:t>
            </a:r>
            <a:br>
              <a:rPr lang="en-US" b="1" kern="100" dirty="0">
                <a:solidFill>
                  <a:srgbClr val="041562"/>
                </a:solidFill>
                <a:effectLst/>
                <a:ea typeface="Times New Roman" panose="02020603050405020304" pitchFamily="18" charset="0"/>
                <a:cs typeface="Arial" panose="020B0604020202020204" pitchFamily="34" charset="0"/>
              </a:rPr>
            </a:br>
            <a:r>
              <a:rPr lang="en-US" kern="100" dirty="0">
                <a:solidFill>
                  <a:srgbClr val="041562"/>
                </a:solidFill>
                <a:effectLst/>
                <a:ea typeface="Times New Roman" panose="02020603050405020304" pitchFamily="18" charset="0"/>
                <a:cs typeface="Times New Roman" panose="02020603050405020304" pitchFamily="18" charset="0"/>
              </a:rPr>
              <a:t>Allocate goods to respective store warehouses based on demand.</a:t>
            </a:r>
          </a:p>
          <a:p>
            <a:pPr marL="228600" marR="0" lvl="0" indent="-228600">
              <a:lnSpc>
                <a:spcPct val="115000"/>
              </a:lnSpc>
              <a:spcAft>
                <a:spcPts val="800"/>
              </a:spcAft>
              <a:buAutoNum type="arabicPeriod"/>
              <a:tabLst>
                <a:tab pos="457200" algn="l"/>
              </a:tabLst>
            </a:pPr>
            <a:r>
              <a:rPr lang="en-US" b="1" kern="100" dirty="0">
                <a:solidFill>
                  <a:srgbClr val="041562"/>
                </a:solidFill>
                <a:effectLst/>
                <a:ea typeface="Times New Roman" panose="02020603050405020304" pitchFamily="18" charset="0"/>
                <a:cs typeface="Arial" panose="020B0604020202020204" pitchFamily="34" charset="0"/>
              </a:rPr>
              <a:t>Invoice Verification and Payment</a:t>
            </a:r>
            <a:br>
              <a:rPr lang="en-US" b="1" kern="100" dirty="0">
                <a:solidFill>
                  <a:srgbClr val="041562"/>
                </a:solidFill>
                <a:effectLst/>
                <a:ea typeface="Times New Roman" panose="02020603050405020304" pitchFamily="18" charset="0"/>
                <a:cs typeface="Arial" panose="020B0604020202020204" pitchFamily="34" charset="0"/>
              </a:rPr>
            </a:br>
            <a:r>
              <a:rPr lang="en-US" kern="100" dirty="0">
                <a:solidFill>
                  <a:srgbClr val="041562"/>
                </a:solidFill>
                <a:effectLst/>
                <a:ea typeface="Times New Roman" panose="02020603050405020304" pitchFamily="18" charset="0"/>
                <a:cs typeface="Times New Roman" panose="02020603050405020304" pitchFamily="18" charset="0"/>
              </a:rPr>
              <a:t>Match supplier invoices with POs and delivery receipts.</a:t>
            </a:r>
            <a:br>
              <a:rPr lang="en-US" kern="100" dirty="0">
                <a:solidFill>
                  <a:srgbClr val="041562"/>
                </a:solidFill>
                <a:effectLst/>
                <a:ea typeface="Times New Roman" panose="02020603050405020304" pitchFamily="18" charset="0"/>
                <a:cs typeface="Times New Roman" panose="02020603050405020304" pitchFamily="18" charset="0"/>
              </a:rPr>
            </a:br>
            <a:r>
              <a:rPr lang="en-US" kern="100" dirty="0">
                <a:solidFill>
                  <a:srgbClr val="041562"/>
                </a:solidFill>
                <a:effectLst/>
                <a:ea typeface="Times New Roman" panose="02020603050405020304" pitchFamily="18" charset="0"/>
                <a:cs typeface="Times New Roman" panose="02020603050405020304" pitchFamily="18" charset="0"/>
              </a:rPr>
              <a:t>Process payments.</a:t>
            </a:r>
          </a:p>
        </p:txBody>
      </p:sp>
    </p:spTree>
    <p:extLst>
      <p:ext uri="{BB962C8B-B14F-4D97-AF65-F5344CB8AC3E}">
        <p14:creationId xmlns:p14="http://schemas.microsoft.com/office/powerpoint/2010/main" val="3301833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3B967-9CC5-3286-6143-8E9E8DB01D14}"/>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B33BB49A-27C8-914D-28EA-AB005883BC38}"/>
              </a:ext>
            </a:extLst>
          </p:cNvPr>
          <p:cNvSpPr/>
          <p:nvPr/>
        </p:nvSpPr>
        <p:spPr>
          <a:xfrm>
            <a:off x="0" y="0"/>
            <a:ext cx="2880360" cy="6858000"/>
          </a:xfrm>
          <a:prstGeom prst="rect">
            <a:avLst/>
          </a:prstGeom>
          <a:solidFill>
            <a:srgbClr val="FF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D177D99-F065-0AC1-04CE-A2B6D5FF9100}"/>
              </a:ext>
            </a:extLst>
          </p:cNvPr>
          <p:cNvSpPr/>
          <p:nvPr/>
        </p:nvSpPr>
        <p:spPr>
          <a:xfrm>
            <a:off x="0" y="0"/>
            <a:ext cx="2743200" cy="6858000"/>
          </a:xfrm>
          <a:prstGeom prst="rect">
            <a:avLst/>
          </a:prstGeom>
          <a:solidFill>
            <a:srgbClr val="0415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Pricing System</a:t>
            </a:r>
            <a:endParaRPr lang="en-US" sz="3200" dirty="0"/>
          </a:p>
        </p:txBody>
      </p:sp>
      <p:pic>
        <p:nvPicPr>
          <p:cNvPr id="3" name="Picture 2" descr="A white line drawing of a magnifying glass and a dollar sign&#10;&#10;Description automatically generated">
            <a:extLst>
              <a:ext uri="{FF2B5EF4-FFF2-40B4-BE49-F238E27FC236}">
                <a16:creationId xmlns:a16="http://schemas.microsoft.com/office/drawing/2014/main" id="{2EA7052C-2082-65EE-4264-2D16EEAF6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95" y="1301756"/>
            <a:ext cx="1219370" cy="1219370"/>
          </a:xfrm>
          <a:prstGeom prst="rect">
            <a:avLst/>
          </a:prstGeom>
        </p:spPr>
      </p:pic>
      <p:sp>
        <p:nvSpPr>
          <p:cNvPr id="8" name="TextBox 7">
            <a:extLst>
              <a:ext uri="{FF2B5EF4-FFF2-40B4-BE49-F238E27FC236}">
                <a16:creationId xmlns:a16="http://schemas.microsoft.com/office/drawing/2014/main" id="{CB65C54C-7885-64EA-8950-FFD9DE1A32B9}"/>
              </a:ext>
            </a:extLst>
          </p:cNvPr>
          <p:cNvSpPr txBox="1"/>
          <p:nvPr/>
        </p:nvSpPr>
        <p:spPr>
          <a:xfrm>
            <a:off x="3168857" y="389738"/>
            <a:ext cx="9091612" cy="5264454"/>
          </a:xfrm>
          <a:prstGeom prst="rect">
            <a:avLst/>
          </a:prstGeom>
          <a:noFill/>
        </p:spPr>
        <p:txBody>
          <a:bodyPr wrap="square">
            <a:spAutoFit/>
          </a:bodyPr>
          <a:lstStyle/>
          <a:p>
            <a:pPr marL="0" marR="0">
              <a:lnSpc>
                <a:spcPct val="115000"/>
              </a:lnSpc>
              <a:spcAft>
                <a:spcPts val="800"/>
              </a:spcAft>
            </a:pPr>
            <a:r>
              <a:rPr lang="en-US" sz="2300" b="1" kern="100" dirty="0">
                <a:solidFill>
                  <a:srgbClr val="041562"/>
                </a:solidFill>
                <a:effectLst/>
                <a:ea typeface="Times New Roman" panose="02020603050405020304" pitchFamily="18" charset="0"/>
                <a:cs typeface="Arial" panose="020B0604020202020204" pitchFamily="34" charset="0"/>
              </a:rPr>
              <a:t>Costing Strategy: </a:t>
            </a:r>
            <a:r>
              <a:rPr lang="en-US" sz="2300" b="1" kern="100" dirty="0">
                <a:solidFill>
                  <a:srgbClr val="041562"/>
                </a:solidFill>
                <a:ea typeface="Times New Roman" panose="02020603050405020304" pitchFamily="18" charset="0"/>
                <a:cs typeface="Arial" panose="020B0604020202020204" pitchFamily="34" charset="0"/>
              </a:rPr>
              <a:t>Average .</a:t>
            </a:r>
            <a:endParaRPr lang="en-US" sz="2300" b="1" kern="100" dirty="0">
              <a:solidFill>
                <a:srgbClr val="041562"/>
              </a:solidFill>
              <a:effectLst/>
              <a:ea typeface="Times New Roman" panose="02020603050405020304" pitchFamily="18" charset="0"/>
              <a:cs typeface="Arial" panose="020B0604020202020204" pitchFamily="34" charset="0"/>
            </a:endParaRPr>
          </a:p>
          <a:p>
            <a:pPr marL="342900" marR="0" indent="-342900">
              <a:lnSpc>
                <a:spcPct val="115000"/>
              </a:lnSpc>
              <a:spcAft>
                <a:spcPts val="800"/>
              </a:spcAft>
              <a:buFont typeface="Arial" panose="020B0604020202020204" pitchFamily="34" charset="0"/>
              <a:buChar char="•"/>
            </a:pPr>
            <a:r>
              <a:rPr lang="en-US" sz="2300" b="1" kern="100" dirty="0">
                <a:solidFill>
                  <a:srgbClr val="041562"/>
                </a:solidFill>
                <a:effectLst/>
                <a:ea typeface="Times New Roman" panose="02020603050405020304" pitchFamily="18" charset="0"/>
                <a:cs typeface="Arial" panose="020B0604020202020204" pitchFamily="34" charset="0"/>
              </a:rPr>
              <a:t>Cost Calculation Method:</a:t>
            </a:r>
            <a:br>
              <a:rPr lang="en-US" sz="2300" b="1" kern="100" dirty="0">
                <a:solidFill>
                  <a:srgbClr val="041562"/>
                </a:solidFill>
                <a:effectLst/>
                <a:ea typeface="Times New Roman" panose="02020603050405020304" pitchFamily="18" charset="0"/>
                <a:cs typeface="Arial" panose="020B0604020202020204" pitchFamily="34" charset="0"/>
              </a:rPr>
            </a:br>
            <a:r>
              <a:rPr lang="en-US" sz="2300" kern="100" dirty="0">
                <a:solidFill>
                  <a:srgbClr val="041562"/>
                </a:solidFill>
                <a:effectLst/>
                <a:ea typeface="Times New Roman" panose="02020603050405020304" pitchFamily="18" charset="0"/>
                <a:cs typeface="Times New Roman" panose="02020603050405020304" pitchFamily="18" charset="0"/>
              </a:rPr>
              <a:t>Use the </a:t>
            </a:r>
            <a:r>
              <a:rPr lang="en-US" sz="2300" b="1" kern="100" dirty="0">
                <a:solidFill>
                  <a:srgbClr val="041562"/>
                </a:solidFill>
                <a:effectLst/>
                <a:ea typeface="Times New Roman" panose="02020603050405020304" pitchFamily="18" charset="0"/>
                <a:cs typeface="Times New Roman" panose="02020603050405020304" pitchFamily="18" charset="0"/>
              </a:rPr>
              <a:t>Average Cost </a:t>
            </a:r>
            <a:r>
              <a:rPr lang="en-US" sz="2300" kern="100" dirty="0">
                <a:solidFill>
                  <a:srgbClr val="041562"/>
                </a:solidFill>
                <a:effectLst/>
                <a:ea typeface="Times New Roman" panose="02020603050405020304" pitchFamily="18" charset="0"/>
                <a:cs typeface="Times New Roman" panose="02020603050405020304" pitchFamily="18" charset="0"/>
              </a:rPr>
              <a:t> method for inventory valuation.</a:t>
            </a:r>
            <a:br>
              <a:rPr lang="en-US" sz="2300" kern="100" dirty="0">
                <a:solidFill>
                  <a:srgbClr val="041562"/>
                </a:solidFill>
                <a:effectLst/>
                <a:ea typeface="Times New Roman" panose="02020603050405020304" pitchFamily="18" charset="0"/>
                <a:cs typeface="Times New Roman" panose="02020603050405020304" pitchFamily="18" charset="0"/>
              </a:rPr>
            </a:br>
            <a:r>
              <a:rPr lang="en-US" sz="2300" kern="100" dirty="0">
                <a:solidFill>
                  <a:srgbClr val="041562"/>
                </a:solidFill>
                <a:effectLst/>
                <a:ea typeface="Times New Roman" panose="02020603050405020304" pitchFamily="18" charset="0"/>
                <a:cs typeface="Times New Roman" panose="02020603050405020304" pitchFamily="18" charset="0"/>
              </a:rPr>
              <a:t>Every time new stock is received, recalculate the average cost of each item. </a:t>
            </a:r>
          </a:p>
          <a:p>
            <a:pPr marL="342900" marR="0" indent="-342900">
              <a:lnSpc>
                <a:spcPct val="115000"/>
              </a:lnSpc>
              <a:spcAft>
                <a:spcPts val="800"/>
              </a:spcAft>
              <a:buFont typeface="Arial" panose="020B0604020202020204" pitchFamily="34" charset="0"/>
              <a:buChar char="•"/>
            </a:pPr>
            <a:r>
              <a:rPr lang="en-US" sz="2300" b="1" kern="100" dirty="0">
                <a:solidFill>
                  <a:srgbClr val="041562"/>
                </a:solidFill>
                <a:effectLst/>
                <a:ea typeface="Times New Roman" panose="02020603050405020304" pitchFamily="18" charset="0"/>
                <a:cs typeface="Arial" panose="020B0604020202020204" pitchFamily="34" charset="0"/>
              </a:rPr>
              <a:t>Cost Allocation:</a:t>
            </a:r>
            <a:br>
              <a:rPr lang="en-US" sz="2300" b="1" kern="100" dirty="0">
                <a:solidFill>
                  <a:srgbClr val="041562"/>
                </a:solidFill>
                <a:effectLst/>
                <a:ea typeface="Times New Roman" panose="02020603050405020304" pitchFamily="18" charset="0"/>
                <a:cs typeface="Arial" panose="020B0604020202020204" pitchFamily="34" charset="0"/>
              </a:rPr>
            </a:br>
            <a:r>
              <a:rPr lang="en-US" sz="2300" kern="100" dirty="0">
                <a:solidFill>
                  <a:srgbClr val="041562"/>
                </a:solidFill>
                <a:effectLst/>
                <a:ea typeface="Times New Roman" panose="02020603050405020304" pitchFamily="18" charset="0"/>
                <a:cs typeface="Times New Roman" panose="02020603050405020304" pitchFamily="18" charset="0"/>
              </a:rPr>
              <a:t>Costs are allocated across </a:t>
            </a:r>
            <a:r>
              <a:rPr lang="en-US" sz="2300" b="1" kern="100" dirty="0">
                <a:solidFill>
                  <a:srgbClr val="041562"/>
                </a:solidFill>
                <a:ea typeface="Times New Roman" panose="02020603050405020304" pitchFamily="18" charset="0"/>
                <a:cs typeface="Times New Roman" panose="02020603050405020304" pitchFamily="18" charset="0"/>
              </a:rPr>
              <a:t>Inventory Organization   .</a:t>
            </a:r>
            <a:br>
              <a:rPr lang="en-US" sz="2300" kern="100" dirty="0">
                <a:solidFill>
                  <a:srgbClr val="041562"/>
                </a:solidFill>
                <a:effectLst/>
                <a:ea typeface="Times New Roman" panose="02020603050405020304" pitchFamily="18" charset="0"/>
                <a:cs typeface="Times New Roman" panose="02020603050405020304" pitchFamily="18" charset="0"/>
              </a:rPr>
            </a:br>
            <a:r>
              <a:rPr lang="en-US" sz="2300" kern="100" dirty="0">
                <a:solidFill>
                  <a:srgbClr val="041562"/>
                </a:solidFill>
                <a:effectLst/>
                <a:ea typeface="Times New Roman" panose="02020603050405020304" pitchFamily="18" charset="0"/>
                <a:cs typeface="Times New Roman" panose="02020603050405020304" pitchFamily="18" charset="0"/>
              </a:rPr>
              <a:t>Costs for each store are updated dynamically based on average cost calculations.</a:t>
            </a:r>
          </a:p>
          <a:p>
            <a:pPr marL="342900" marR="0" indent="-342900">
              <a:lnSpc>
                <a:spcPct val="115000"/>
              </a:lnSpc>
              <a:spcAft>
                <a:spcPts val="800"/>
              </a:spcAft>
              <a:buFont typeface="Arial" panose="020B0604020202020204" pitchFamily="34" charset="0"/>
              <a:buChar char="•"/>
            </a:pPr>
            <a:r>
              <a:rPr lang="en-US" sz="2300" b="1" kern="100" dirty="0">
                <a:solidFill>
                  <a:srgbClr val="041562"/>
                </a:solidFill>
                <a:effectLst/>
                <a:ea typeface="Times New Roman" panose="02020603050405020304" pitchFamily="18" charset="0"/>
                <a:cs typeface="Arial" panose="020B0604020202020204" pitchFamily="34" charset="0"/>
              </a:rPr>
              <a:t>Periodic Review:</a:t>
            </a:r>
            <a:br>
              <a:rPr lang="en-US" sz="2300" b="1" kern="100" dirty="0">
                <a:solidFill>
                  <a:srgbClr val="041562"/>
                </a:solidFill>
                <a:effectLst/>
                <a:ea typeface="Times New Roman" panose="02020603050405020304" pitchFamily="18" charset="0"/>
                <a:cs typeface="Arial" panose="020B0604020202020204" pitchFamily="34" charset="0"/>
              </a:rPr>
            </a:br>
            <a:r>
              <a:rPr lang="en-US" sz="2300" kern="100" dirty="0">
                <a:solidFill>
                  <a:srgbClr val="041562"/>
                </a:solidFill>
                <a:effectLst/>
                <a:ea typeface="Times New Roman" panose="02020603050405020304" pitchFamily="18" charset="0"/>
                <a:cs typeface="Times New Roman" panose="02020603050405020304" pitchFamily="18" charset="0"/>
              </a:rPr>
              <a:t>Perform monthly costing reviews to ensure alignment with the general ledger.</a:t>
            </a:r>
            <a:endParaRPr lang="en-US" sz="2300" kern="100" dirty="0">
              <a:solidFill>
                <a:srgbClr val="041562"/>
              </a:solidFill>
              <a:effectLst/>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834972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3EC54-5569-01C2-F05C-63FB8286DD74}"/>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87BF249-4A7C-AD2C-2796-A7D8D15A4A4F}"/>
              </a:ext>
            </a:extLst>
          </p:cNvPr>
          <p:cNvSpPr/>
          <p:nvPr/>
        </p:nvSpPr>
        <p:spPr>
          <a:xfrm>
            <a:off x="0" y="6172200"/>
            <a:ext cx="12192000" cy="685800"/>
          </a:xfrm>
          <a:prstGeom prst="rect">
            <a:avLst/>
          </a:prstGeom>
          <a:solidFill>
            <a:srgbClr val="FF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84F09B9-8946-685C-56B3-1BCB40416FED}"/>
              </a:ext>
            </a:extLst>
          </p:cNvPr>
          <p:cNvSpPr/>
          <p:nvPr/>
        </p:nvSpPr>
        <p:spPr>
          <a:xfrm>
            <a:off x="0" y="6310493"/>
            <a:ext cx="12192000" cy="548640"/>
          </a:xfrm>
          <a:prstGeom prst="rect">
            <a:avLst/>
          </a:prstGeom>
          <a:solidFill>
            <a:srgbClr val="0415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9AFF04F-FD9A-8B69-B9E7-0919BBD07FA2}"/>
              </a:ext>
            </a:extLst>
          </p:cNvPr>
          <p:cNvSpPr txBox="1"/>
          <p:nvPr/>
        </p:nvSpPr>
        <p:spPr>
          <a:xfrm>
            <a:off x="3630888" y="346224"/>
            <a:ext cx="4930224"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41562"/>
                </a:solidFill>
                <a:effectLst/>
                <a:uLnTx/>
                <a:uFillTx/>
                <a:latin typeface="Aptos" panose="02110004020202020204"/>
                <a:ea typeface="+mn-ea"/>
                <a:cs typeface="+mn-cs"/>
              </a:rPr>
              <a:t>Supply Chain Structure</a:t>
            </a:r>
            <a:br>
              <a:rPr kumimoji="0" lang="ar-EG" sz="3600" b="0" i="0" u="none" strike="noStrike" kern="1200" cap="none" spc="0" normalizeH="0" baseline="0" noProof="0" dirty="0">
                <a:ln>
                  <a:noFill/>
                </a:ln>
                <a:solidFill>
                  <a:srgbClr val="041562"/>
                </a:solidFill>
                <a:effectLst/>
                <a:uLnTx/>
                <a:uFillTx/>
                <a:latin typeface="Aptos" panose="02110004020202020204"/>
                <a:ea typeface="+mn-ea"/>
                <a:cs typeface="Arial" panose="020B0604020202020204" pitchFamily="34" charset="0"/>
              </a:rPr>
            </a:br>
            <a:r>
              <a:rPr kumimoji="0" lang="en-US" sz="2400" b="0" i="0" u="none" strike="noStrike" kern="1200" cap="none" spc="0" normalizeH="0" baseline="0" noProof="0" dirty="0">
                <a:ln>
                  <a:noFill/>
                </a:ln>
                <a:solidFill>
                  <a:srgbClr val="11468F"/>
                </a:solidFill>
                <a:effectLst/>
                <a:uLnTx/>
                <a:uFillTx/>
                <a:latin typeface="Aptos" panose="02110004020202020204"/>
                <a:ea typeface="+mn-ea"/>
                <a:cs typeface="+mn-cs"/>
              </a:rPr>
              <a:t>From Business Perspective </a:t>
            </a:r>
            <a:endParaRPr kumimoji="0" lang="en-US" sz="3600" b="0" i="0" u="none" strike="noStrike" kern="1200" cap="none" spc="0" normalizeH="0" baseline="0" noProof="0" dirty="0">
              <a:ln>
                <a:noFill/>
              </a:ln>
              <a:solidFill>
                <a:srgbClr val="11468F"/>
              </a:solidFill>
              <a:effectLst/>
              <a:uLnTx/>
              <a:uFillTx/>
              <a:latin typeface="Aptos" panose="02110004020202020204"/>
              <a:ea typeface="+mn-ea"/>
              <a:cs typeface="+mn-cs"/>
            </a:endParaRPr>
          </a:p>
        </p:txBody>
      </p:sp>
      <p:pic>
        <p:nvPicPr>
          <p:cNvPr id="34" name="Picture 33" descr="A blue building with a black background&#10;&#10;Description automatically generated">
            <a:extLst>
              <a:ext uri="{FF2B5EF4-FFF2-40B4-BE49-F238E27FC236}">
                <a16:creationId xmlns:a16="http://schemas.microsoft.com/office/drawing/2014/main" id="{5D0C72D1-50F6-B0F3-7778-243B6D7CB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315" y="1813018"/>
            <a:ext cx="1219370" cy="1219370"/>
          </a:xfrm>
          <a:prstGeom prst="rect">
            <a:avLst/>
          </a:prstGeom>
        </p:spPr>
      </p:pic>
      <p:sp>
        <p:nvSpPr>
          <p:cNvPr id="36" name="TextBox 35">
            <a:extLst>
              <a:ext uri="{FF2B5EF4-FFF2-40B4-BE49-F238E27FC236}">
                <a16:creationId xmlns:a16="http://schemas.microsoft.com/office/drawing/2014/main" id="{B922D7BF-310C-0A36-8393-C8ADB483F3F5}"/>
              </a:ext>
            </a:extLst>
          </p:cNvPr>
          <p:cNvSpPr txBox="1"/>
          <p:nvPr/>
        </p:nvSpPr>
        <p:spPr>
          <a:xfrm>
            <a:off x="4190999" y="3032388"/>
            <a:ext cx="3810001" cy="523220"/>
          </a:xfrm>
          <a:prstGeom prst="rect">
            <a:avLst/>
          </a:prstGeom>
          <a:noFill/>
        </p:spPr>
        <p:txBody>
          <a:bodyPr wrap="square">
            <a:spAutoFit/>
          </a:bodyPr>
          <a:lstStyle/>
          <a:p>
            <a:pPr algn="ctr"/>
            <a:r>
              <a:rPr lang="en-US" sz="2800" dirty="0">
                <a:solidFill>
                  <a:srgbClr val="041562"/>
                </a:solidFill>
              </a:rPr>
              <a:t>VDEL Company </a:t>
            </a:r>
          </a:p>
        </p:txBody>
      </p:sp>
      <p:cxnSp>
        <p:nvCxnSpPr>
          <p:cNvPr id="38" name="Straight Arrow Connector 37">
            <a:extLst>
              <a:ext uri="{FF2B5EF4-FFF2-40B4-BE49-F238E27FC236}">
                <a16:creationId xmlns:a16="http://schemas.microsoft.com/office/drawing/2014/main" id="{D83E0D00-41F0-20B9-2999-CD467D50D4D8}"/>
              </a:ext>
            </a:extLst>
          </p:cNvPr>
          <p:cNvCxnSpPr>
            <a:cxnSpLocks/>
            <a:stCxn id="36" idx="2"/>
          </p:cNvCxnSpPr>
          <p:nvPr/>
        </p:nvCxnSpPr>
        <p:spPr>
          <a:xfrm>
            <a:off x="6096000" y="3555608"/>
            <a:ext cx="0" cy="917512"/>
          </a:xfrm>
          <a:prstGeom prst="straightConnector1">
            <a:avLst/>
          </a:prstGeom>
          <a:ln w="57150">
            <a:solidFill>
              <a:srgbClr val="FF141D"/>
            </a:solidFill>
            <a:tailEnd type="triangle"/>
          </a:ln>
        </p:spPr>
        <p:style>
          <a:lnRef idx="2">
            <a:schemeClr val="accent1"/>
          </a:lnRef>
          <a:fillRef idx="0">
            <a:schemeClr val="accent1"/>
          </a:fillRef>
          <a:effectRef idx="1">
            <a:schemeClr val="accent1"/>
          </a:effectRef>
          <a:fontRef idx="minor">
            <a:schemeClr val="tx1"/>
          </a:fontRef>
        </p:style>
      </p:cxnSp>
      <p:pic>
        <p:nvPicPr>
          <p:cNvPr id="41" name="Picture 40" descr="A blue light bulb and gear&#10;&#10;Description automatically generated">
            <a:extLst>
              <a:ext uri="{FF2B5EF4-FFF2-40B4-BE49-F238E27FC236}">
                <a16:creationId xmlns:a16="http://schemas.microsoft.com/office/drawing/2014/main" id="{4966ABE8-D84C-C9F0-F37E-89C7F94F0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764" y="4444375"/>
            <a:ext cx="1219370" cy="1219370"/>
          </a:xfrm>
          <a:prstGeom prst="rect">
            <a:avLst/>
          </a:prstGeom>
        </p:spPr>
      </p:pic>
      <p:sp>
        <p:nvSpPr>
          <p:cNvPr id="43" name="TextBox 42">
            <a:extLst>
              <a:ext uri="{FF2B5EF4-FFF2-40B4-BE49-F238E27FC236}">
                <a16:creationId xmlns:a16="http://schemas.microsoft.com/office/drawing/2014/main" id="{B23670B6-AD00-2889-7B9B-E67EE4AC46C9}"/>
              </a:ext>
            </a:extLst>
          </p:cNvPr>
          <p:cNvSpPr txBox="1"/>
          <p:nvPr/>
        </p:nvSpPr>
        <p:spPr>
          <a:xfrm>
            <a:off x="5734134" y="4698780"/>
            <a:ext cx="2324182" cy="830997"/>
          </a:xfrm>
          <a:prstGeom prst="rect">
            <a:avLst/>
          </a:prstGeom>
          <a:noFill/>
        </p:spPr>
        <p:txBody>
          <a:bodyPr wrap="square">
            <a:spAutoFit/>
          </a:bodyPr>
          <a:lstStyle/>
          <a:p>
            <a:r>
              <a:rPr lang="en-US" sz="2400" dirty="0">
                <a:solidFill>
                  <a:srgbClr val="041562"/>
                </a:solidFill>
              </a:rPr>
              <a:t>VDEL </a:t>
            </a:r>
            <a:br>
              <a:rPr lang="en-US" sz="2400" dirty="0">
                <a:solidFill>
                  <a:srgbClr val="041562"/>
                </a:solidFill>
              </a:rPr>
            </a:br>
            <a:r>
              <a:rPr lang="en-US" sz="2400" dirty="0">
                <a:solidFill>
                  <a:srgbClr val="041562"/>
                </a:solidFill>
              </a:rPr>
              <a:t>Management</a:t>
            </a:r>
          </a:p>
        </p:txBody>
      </p:sp>
    </p:spTree>
    <p:extLst>
      <p:ext uri="{BB962C8B-B14F-4D97-AF65-F5344CB8AC3E}">
        <p14:creationId xmlns:p14="http://schemas.microsoft.com/office/powerpoint/2010/main" val="2430990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D4F0D-7A9C-61B6-91E5-D67E81FAA8A4}"/>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709AB2A-C404-1B76-99FD-C5A8EB3DB633}"/>
              </a:ext>
            </a:extLst>
          </p:cNvPr>
          <p:cNvSpPr/>
          <p:nvPr/>
        </p:nvSpPr>
        <p:spPr>
          <a:xfrm>
            <a:off x="0" y="6172200"/>
            <a:ext cx="12192000" cy="685800"/>
          </a:xfrm>
          <a:prstGeom prst="rect">
            <a:avLst/>
          </a:prstGeom>
          <a:solidFill>
            <a:srgbClr val="FF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AD8BA87-213A-CC37-CEF2-E53320810ECB}"/>
              </a:ext>
            </a:extLst>
          </p:cNvPr>
          <p:cNvSpPr/>
          <p:nvPr/>
        </p:nvSpPr>
        <p:spPr>
          <a:xfrm>
            <a:off x="0" y="6310493"/>
            <a:ext cx="12192000" cy="548640"/>
          </a:xfrm>
          <a:prstGeom prst="rect">
            <a:avLst/>
          </a:prstGeom>
          <a:solidFill>
            <a:srgbClr val="0415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51FBD79-F8EC-6A22-2A5B-EA6E1E701C38}"/>
              </a:ext>
            </a:extLst>
          </p:cNvPr>
          <p:cNvSpPr txBox="1"/>
          <p:nvPr/>
        </p:nvSpPr>
        <p:spPr>
          <a:xfrm>
            <a:off x="3630888" y="346224"/>
            <a:ext cx="4930224"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41562"/>
                </a:solidFill>
                <a:effectLst/>
                <a:uLnTx/>
                <a:uFillTx/>
                <a:latin typeface="Aptos" panose="02110004020202020204"/>
                <a:ea typeface="+mn-ea"/>
                <a:cs typeface="+mn-cs"/>
              </a:rPr>
              <a:t>Supply Chain Structure</a:t>
            </a:r>
            <a:br>
              <a:rPr kumimoji="0" lang="ar-EG" sz="3600" b="0" i="0" u="none" strike="noStrike" kern="1200" cap="none" spc="0" normalizeH="0" baseline="0" noProof="0" dirty="0">
                <a:ln>
                  <a:noFill/>
                </a:ln>
                <a:solidFill>
                  <a:srgbClr val="041562"/>
                </a:solidFill>
                <a:effectLst/>
                <a:uLnTx/>
                <a:uFillTx/>
                <a:latin typeface="Aptos" panose="02110004020202020204"/>
                <a:ea typeface="+mn-ea"/>
                <a:cs typeface="Arial" panose="020B0604020202020204" pitchFamily="34" charset="0"/>
              </a:rPr>
            </a:br>
            <a:r>
              <a:rPr kumimoji="0" lang="en-US" sz="2400" b="0" i="0" u="none" strike="noStrike" kern="1200" cap="none" spc="0" normalizeH="0" baseline="0" noProof="0" dirty="0">
                <a:ln>
                  <a:noFill/>
                </a:ln>
                <a:solidFill>
                  <a:srgbClr val="11468F"/>
                </a:solidFill>
                <a:effectLst/>
                <a:uLnTx/>
                <a:uFillTx/>
                <a:latin typeface="Aptos" panose="02110004020202020204"/>
                <a:ea typeface="+mn-ea"/>
                <a:cs typeface="+mn-cs"/>
              </a:rPr>
              <a:t>From Business Perspective </a:t>
            </a:r>
            <a:endParaRPr kumimoji="0" lang="en-US" sz="3600" b="0" i="0" u="none" strike="noStrike" kern="1200" cap="none" spc="0" normalizeH="0" baseline="0" noProof="0" dirty="0">
              <a:ln>
                <a:noFill/>
              </a:ln>
              <a:solidFill>
                <a:srgbClr val="11468F"/>
              </a:solidFill>
              <a:effectLst/>
              <a:uLnTx/>
              <a:uFillTx/>
              <a:latin typeface="Aptos" panose="02110004020202020204"/>
              <a:ea typeface="+mn-ea"/>
              <a:cs typeface="+mn-cs"/>
            </a:endParaRPr>
          </a:p>
        </p:txBody>
      </p:sp>
      <p:cxnSp>
        <p:nvCxnSpPr>
          <p:cNvPr id="38" name="Straight Arrow Connector 37">
            <a:extLst>
              <a:ext uri="{FF2B5EF4-FFF2-40B4-BE49-F238E27FC236}">
                <a16:creationId xmlns:a16="http://schemas.microsoft.com/office/drawing/2014/main" id="{FD38C7A8-D892-D498-43E0-0DBDB1763A6E}"/>
              </a:ext>
            </a:extLst>
          </p:cNvPr>
          <p:cNvCxnSpPr>
            <a:cxnSpLocks/>
          </p:cNvCxnSpPr>
          <p:nvPr/>
        </p:nvCxnSpPr>
        <p:spPr>
          <a:xfrm flipH="1">
            <a:off x="3864334" y="3124132"/>
            <a:ext cx="1069575" cy="732251"/>
          </a:xfrm>
          <a:prstGeom prst="straightConnector1">
            <a:avLst/>
          </a:prstGeom>
          <a:ln w="57150">
            <a:solidFill>
              <a:srgbClr val="FF141D"/>
            </a:solidFill>
            <a:tailEnd type="triangle"/>
          </a:ln>
        </p:spPr>
        <p:style>
          <a:lnRef idx="2">
            <a:schemeClr val="accent1"/>
          </a:lnRef>
          <a:fillRef idx="0">
            <a:schemeClr val="accent1"/>
          </a:fillRef>
          <a:effectRef idx="1">
            <a:schemeClr val="accent1"/>
          </a:effectRef>
          <a:fontRef idx="minor">
            <a:schemeClr val="tx1"/>
          </a:fontRef>
        </p:style>
      </p:cxnSp>
      <p:pic>
        <p:nvPicPr>
          <p:cNvPr id="41" name="Picture 40" descr="A blue light bulb and gear&#10;&#10;Description automatically generated">
            <a:extLst>
              <a:ext uri="{FF2B5EF4-FFF2-40B4-BE49-F238E27FC236}">
                <a16:creationId xmlns:a16="http://schemas.microsoft.com/office/drawing/2014/main" id="{816D6F62-E36C-88E3-FC5D-4DDC32209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315" y="1579652"/>
            <a:ext cx="1219370" cy="1219370"/>
          </a:xfrm>
          <a:prstGeom prst="rect">
            <a:avLst/>
          </a:prstGeom>
        </p:spPr>
      </p:pic>
      <p:sp>
        <p:nvSpPr>
          <p:cNvPr id="43" name="TextBox 42">
            <a:extLst>
              <a:ext uri="{FF2B5EF4-FFF2-40B4-BE49-F238E27FC236}">
                <a16:creationId xmlns:a16="http://schemas.microsoft.com/office/drawing/2014/main" id="{05502070-54D4-F0E8-A355-A754593C7862}"/>
              </a:ext>
            </a:extLst>
          </p:cNvPr>
          <p:cNvSpPr txBox="1"/>
          <p:nvPr/>
        </p:nvSpPr>
        <p:spPr>
          <a:xfrm>
            <a:off x="4933911" y="2968390"/>
            <a:ext cx="2324182" cy="830997"/>
          </a:xfrm>
          <a:prstGeom prst="rect">
            <a:avLst/>
          </a:prstGeom>
          <a:noFill/>
        </p:spPr>
        <p:txBody>
          <a:bodyPr wrap="square">
            <a:spAutoFit/>
          </a:bodyPr>
          <a:lstStyle/>
          <a:p>
            <a:pPr algn="ctr"/>
            <a:r>
              <a:rPr lang="en-US" sz="2400" dirty="0">
                <a:solidFill>
                  <a:srgbClr val="041562"/>
                </a:solidFill>
              </a:rPr>
              <a:t>VDEL </a:t>
            </a:r>
            <a:br>
              <a:rPr lang="en-US" sz="2400" dirty="0">
                <a:solidFill>
                  <a:srgbClr val="041562"/>
                </a:solidFill>
              </a:rPr>
            </a:br>
            <a:r>
              <a:rPr lang="en-US" sz="2400" dirty="0">
                <a:solidFill>
                  <a:srgbClr val="041562"/>
                </a:solidFill>
              </a:rPr>
              <a:t>Management</a:t>
            </a:r>
          </a:p>
        </p:txBody>
      </p:sp>
      <p:cxnSp>
        <p:nvCxnSpPr>
          <p:cNvPr id="3" name="Straight Arrow Connector 2">
            <a:extLst>
              <a:ext uri="{FF2B5EF4-FFF2-40B4-BE49-F238E27FC236}">
                <a16:creationId xmlns:a16="http://schemas.microsoft.com/office/drawing/2014/main" id="{5839B118-1DDD-5E6D-7A29-A82CF3044A9A}"/>
              </a:ext>
            </a:extLst>
          </p:cNvPr>
          <p:cNvCxnSpPr>
            <a:cxnSpLocks/>
          </p:cNvCxnSpPr>
          <p:nvPr/>
        </p:nvCxnSpPr>
        <p:spPr>
          <a:xfrm>
            <a:off x="7068710" y="2727297"/>
            <a:ext cx="798003" cy="701703"/>
          </a:xfrm>
          <a:prstGeom prst="straightConnector1">
            <a:avLst/>
          </a:prstGeom>
          <a:ln w="57150">
            <a:solidFill>
              <a:srgbClr val="FF141D"/>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4AE0434-9BDC-B6D0-8C99-C60DE6F403F9}"/>
              </a:ext>
            </a:extLst>
          </p:cNvPr>
          <p:cNvSpPr txBox="1"/>
          <p:nvPr/>
        </p:nvSpPr>
        <p:spPr>
          <a:xfrm>
            <a:off x="8873616" y="3584883"/>
            <a:ext cx="3392567" cy="2123658"/>
          </a:xfrm>
          <a:prstGeom prst="rect">
            <a:avLst/>
          </a:prstGeom>
          <a:noFill/>
        </p:spPr>
        <p:txBody>
          <a:bodyPr wrap="square">
            <a:spAutoFit/>
          </a:bodyPr>
          <a:lstStyle/>
          <a:p>
            <a:r>
              <a:rPr lang="en-US" sz="2400" dirty="0">
                <a:solidFill>
                  <a:srgbClr val="041562"/>
                </a:solidFill>
              </a:rPr>
              <a:t>Main Inventory </a:t>
            </a:r>
          </a:p>
          <a:p>
            <a:r>
              <a:rPr lang="en-US" sz="2400" dirty="0">
                <a:solidFill>
                  <a:srgbClr val="041562"/>
                </a:solidFill>
              </a:rPr>
              <a:t>“Alex”</a:t>
            </a:r>
            <a:endParaRPr lang="en-US" sz="2000" dirty="0">
              <a:solidFill>
                <a:srgbClr val="041562"/>
              </a:solidFill>
            </a:endParaRPr>
          </a:p>
          <a:p>
            <a:pPr marL="342900" indent="-342900">
              <a:buFontTx/>
              <a:buChar char="-"/>
            </a:pPr>
            <a:r>
              <a:rPr lang="en-US" sz="2000" dirty="0">
                <a:solidFill>
                  <a:srgbClr val="041562"/>
                </a:solidFill>
              </a:rPr>
              <a:t>Finished Good warehouse</a:t>
            </a:r>
          </a:p>
          <a:p>
            <a:pPr marL="342900" indent="-342900">
              <a:buFontTx/>
              <a:buChar char="-"/>
            </a:pPr>
            <a:r>
              <a:rPr lang="en-US" sz="2000" dirty="0">
                <a:solidFill>
                  <a:srgbClr val="041562"/>
                </a:solidFill>
              </a:rPr>
              <a:t>Returns warehouse</a:t>
            </a:r>
          </a:p>
          <a:p>
            <a:pPr marL="342900" indent="-342900">
              <a:buFontTx/>
              <a:buChar char="-"/>
            </a:pPr>
            <a:r>
              <a:rPr lang="en-US" sz="2000" dirty="0">
                <a:solidFill>
                  <a:srgbClr val="041562"/>
                </a:solidFill>
              </a:rPr>
              <a:t>Assets warehouse</a:t>
            </a:r>
          </a:p>
          <a:p>
            <a:endParaRPr lang="en-US" sz="2400" dirty="0">
              <a:solidFill>
                <a:srgbClr val="041562"/>
              </a:solidFill>
            </a:endParaRPr>
          </a:p>
        </p:txBody>
      </p:sp>
      <p:pic>
        <p:nvPicPr>
          <p:cNvPr id="13" name="Picture 12" descr="A blue line drawing of boxes&#10;&#10;Description automatically generated">
            <a:extLst>
              <a:ext uri="{FF2B5EF4-FFF2-40B4-BE49-F238E27FC236}">
                <a16:creationId xmlns:a16="http://schemas.microsoft.com/office/drawing/2014/main" id="{19802D27-28D9-EA1B-090C-75E78D911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5429" y="3451517"/>
            <a:ext cx="858187" cy="858187"/>
          </a:xfrm>
          <a:prstGeom prst="rect">
            <a:avLst/>
          </a:prstGeom>
        </p:spPr>
      </p:pic>
      <p:sp>
        <p:nvSpPr>
          <p:cNvPr id="17" name="TextBox 16">
            <a:extLst>
              <a:ext uri="{FF2B5EF4-FFF2-40B4-BE49-F238E27FC236}">
                <a16:creationId xmlns:a16="http://schemas.microsoft.com/office/drawing/2014/main" id="{5836F94E-6B53-95A0-75AB-1916281A9270}"/>
              </a:ext>
            </a:extLst>
          </p:cNvPr>
          <p:cNvSpPr txBox="1"/>
          <p:nvPr/>
        </p:nvSpPr>
        <p:spPr>
          <a:xfrm>
            <a:off x="1048645" y="3493411"/>
            <a:ext cx="3885264" cy="2369880"/>
          </a:xfrm>
          <a:prstGeom prst="rect">
            <a:avLst/>
          </a:prstGeom>
          <a:noFill/>
        </p:spPr>
        <p:txBody>
          <a:bodyPr wrap="square">
            <a:spAutoFit/>
          </a:bodyPr>
          <a:lstStyle/>
          <a:p>
            <a:r>
              <a:rPr lang="en-US" sz="2400" dirty="0">
                <a:solidFill>
                  <a:srgbClr val="041562"/>
                </a:solidFill>
              </a:rPr>
              <a:t>Main Inventory</a:t>
            </a:r>
          </a:p>
          <a:p>
            <a:r>
              <a:rPr lang="en-US" sz="2400" dirty="0">
                <a:solidFill>
                  <a:srgbClr val="041562"/>
                </a:solidFill>
              </a:rPr>
              <a:t>“Cairo”</a:t>
            </a:r>
          </a:p>
          <a:p>
            <a:pPr marL="342900" indent="-342900">
              <a:buFontTx/>
              <a:buChar char="-"/>
            </a:pPr>
            <a:r>
              <a:rPr lang="en-US" sz="2000" dirty="0">
                <a:solidFill>
                  <a:srgbClr val="041562"/>
                </a:solidFill>
              </a:rPr>
              <a:t>Finished Good warehouse</a:t>
            </a:r>
          </a:p>
          <a:p>
            <a:pPr marL="342900" indent="-342900">
              <a:buFontTx/>
              <a:buChar char="-"/>
            </a:pPr>
            <a:r>
              <a:rPr lang="en-US" sz="2000" dirty="0">
                <a:solidFill>
                  <a:srgbClr val="041562"/>
                </a:solidFill>
              </a:rPr>
              <a:t>Returns warehouse</a:t>
            </a:r>
          </a:p>
          <a:p>
            <a:pPr marL="342900" indent="-342900">
              <a:buFontTx/>
              <a:buChar char="-"/>
            </a:pPr>
            <a:r>
              <a:rPr lang="en-US" sz="2000" dirty="0">
                <a:solidFill>
                  <a:srgbClr val="041562"/>
                </a:solidFill>
              </a:rPr>
              <a:t>Assets warehouse</a:t>
            </a:r>
          </a:p>
          <a:p>
            <a:pPr marL="342900" indent="-342900">
              <a:buFontTx/>
              <a:buChar char="-"/>
            </a:pPr>
            <a:endParaRPr lang="en-US" sz="2000" dirty="0">
              <a:solidFill>
                <a:srgbClr val="041562"/>
              </a:solidFill>
            </a:endParaRPr>
          </a:p>
          <a:p>
            <a:pPr marL="342900" indent="-342900">
              <a:buFontTx/>
              <a:buChar char="-"/>
            </a:pPr>
            <a:endParaRPr lang="en-US" sz="2000" dirty="0">
              <a:solidFill>
                <a:srgbClr val="041562"/>
              </a:solidFill>
            </a:endParaRPr>
          </a:p>
        </p:txBody>
      </p:sp>
      <p:pic>
        <p:nvPicPr>
          <p:cNvPr id="18" name="Picture 17" descr="A blue line drawing of boxes&#10;&#10;Description automatically generated">
            <a:extLst>
              <a:ext uri="{FF2B5EF4-FFF2-40B4-BE49-F238E27FC236}">
                <a16:creationId xmlns:a16="http://schemas.microsoft.com/office/drawing/2014/main" id="{D0C6716C-AF62-DF69-8266-DF264EDA1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58" y="3184502"/>
            <a:ext cx="858187" cy="858187"/>
          </a:xfrm>
          <a:prstGeom prst="rect">
            <a:avLst/>
          </a:prstGeom>
        </p:spPr>
      </p:pic>
    </p:spTree>
    <p:extLst>
      <p:ext uri="{BB962C8B-B14F-4D97-AF65-F5344CB8AC3E}">
        <p14:creationId xmlns:p14="http://schemas.microsoft.com/office/powerpoint/2010/main" val="221967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E9BCF-D9D5-0509-018A-36AB57E7E17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B409536-8253-BC1B-258A-42BACDCAAA91}"/>
              </a:ext>
            </a:extLst>
          </p:cNvPr>
          <p:cNvSpPr/>
          <p:nvPr/>
        </p:nvSpPr>
        <p:spPr>
          <a:xfrm>
            <a:off x="0" y="6172200"/>
            <a:ext cx="12192000" cy="685800"/>
          </a:xfrm>
          <a:prstGeom prst="rect">
            <a:avLst/>
          </a:prstGeom>
          <a:solidFill>
            <a:srgbClr val="FF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12A4AC5-51E2-A1BE-A537-42C9E000A08D}"/>
              </a:ext>
            </a:extLst>
          </p:cNvPr>
          <p:cNvSpPr/>
          <p:nvPr/>
        </p:nvSpPr>
        <p:spPr>
          <a:xfrm>
            <a:off x="0" y="6310493"/>
            <a:ext cx="12192000" cy="548640"/>
          </a:xfrm>
          <a:prstGeom prst="rect">
            <a:avLst/>
          </a:prstGeom>
          <a:solidFill>
            <a:srgbClr val="0415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06D24C3-2FEE-1DD6-BBFB-D8F6985B9F31}"/>
              </a:ext>
            </a:extLst>
          </p:cNvPr>
          <p:cNvSpPr txBox="1"/>
          <p:nvPr/>
        </p:nvSpPr>
        <p:spPr>
          <a:xfrm>
            <a:off x="3630888" y="346224"/>
            <a:ext cx="4930224" cy="1015663"/>
          </a:xfrm>
          <a:prstGeom prst="rect">
            <a:avLst/>
          </a:prstGeom>
          <a:noFill/>
        </p:spPr>
        <p:txBody>
          <a:bodyPr wrap="square" rtlCol="0">
            <a:spAutoFit/>
          </a:bodyPr>
          <a:lstStyle/>
          <a:p>
            <a:pPr algn="ctr"/>
            <a:r>
              <a:rPr lang="en-US" sz="3600" dirty="0">
                <a:solidFill>
                  <a:srgbClr val="041562"/>
                </a:solidFill>
              </a:rPr>
              <a:t>Supply Chain Structure</a:t>
            </a:r>
            <a:br>
              <a:rPr lang="ar-EG" sz="3600" dirty="0">
                <a:solidFill>
                  <a:srgbClr val="041562"/>
                </a:solidFill>
              </a:rPr>
            </a:br>
            <a:r>
              <a:rPr lang="en-US" sz="2400" dirty="0">
                <a:solidFill>
                  <a:srgbClr val="11468F"/>
                </a:solidFill>
              </a:rPr>
              <a:t>From Business Perspective </a:t>
            </a:r>
            <a:endParaRPr lang="en-US" sz="3600" dirty="0">
              <a:solidFill>
                <a:srgbClr val="11468F"/>
              </a:solidFill>
            </a:endParaRPr>
          </a:p>
        </p:txBody>
      </p:sp>
      <p:pic>
        <p:nvPicPr>
          <p:cNvPr id="3" name="Picture 2" descr="A blue line drawing of a house with a pin&#10;&#10;Description automatically generated">
            <a:extLst>
              <a:ext uri="{FF2B5EF4-FFF2-40B4-BE49-F238E27FC236}">
                <a16:creationId xmlns:a16="http://schemas.microsoft.com/office/drawing/2014/main" id="{99474480-6944-AADF-2B5F-AF13CA3C1E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148" y="2209630"/>
            <a:ext cx="2438740" cy="2438740"/>
          </a:xfrm>
          <a:prstGeom prst="rect">
            <a:avLst/>
          </a:prstGeom>
        </p:spPr>
      </p:pic>
      <p:sp>
        <p:nvSpPr>
          <p:cNvPr id="4" name="TextBox 3">
            <a:extLst>
              <a:ext uri="{FF2B5EF4-FFF2-40B4-BE49-F238E27FC236}">
                <a16:creationId xmlns:a16="http://schemas.microsoft.com/office/drawing/2014/main" id="{ED50A0A2-381A-76A1-C943-827E034B17F7}"/>
              </a:ext>
            </a:extLst>
          </p:cNvPr>
          <p:cNvSpPr txBox="1"/>
          <p:nvPr/>
        </p:nvSpPr>
        <p:spPr>
          <a:xfrm>
            <a:off x="3607325" y="2252610"/>
            <a:ext cx="2438740" cy="2308324"/>
          </a:xfrm>
          <a:prstGeom prst="rect">
            <a:avLst/>
          </a:prstGeom>
          <a:noFill/>
        </p:spPr>
        <p:txBody>
          <a:bodyPr wrap="square" rtlCol="0">
            <a:spAutoFit/>
          </a:bodyPr>
          <a:lstStyle/>
          <a:p>
            <a:pPr algn="ctr"/>
            <a:r>
              <a:rPr lang="en-US" sz="3600" dirty="0">
                <a:solidFill>
                  <a:srgbClr val="041562"/>
                </a:solidFill>
              </a:rPr>
              <a:t>We Have 2 end stores</a:t>
            </a:r>
            <a:br>
              <a:rPr lang="en-US" sz="3600" dirty="0">
                <a:solidFill>
                  <a:srgbClr val="041562"/>
                </a:solidFill>
              </a:rPr>
            </a:br>
            <a:r>
              <a:rPr lang="en-US" sz="3600" dirty="0">
                <a:solidFill>
                  <a:srgbClr val="041562"/>
                </a:solidFill>
              </a:rPr>
              <a:t>Each one</a:t>
            </a:r>
            <a:br>
              <a:rPr lang="en-US" sz="3600" dirty="0">
                <a:solidFill>
                  <a:srgbClr val="041562"/>
                </a:solidFill>
              </a:rPr>
            </a:br>
            <a:r>
              <a:rPr lang="en-US" sz="3600" dirty="0">
                <a:solidFill>
                  <a:srgbClr val="041562"/>
                </a:solidFill>
              </a:rPr>
              <a:t>have </a:t>
            </a:r>
          </a:p>
        </p:txBody>
      </p:sp>
      <p:pic>
        <p:nvPicPr>
          <p:cNvPr id="8" name="Picture 7" descr="A blue line drawing of a shelf&#10;&#10;Description automatically generated">
            <a:extLst>
              <a:ext uri="{FF2B5EF4-FFF2-40B4-BE49-F238E27FC236}">
                <a16:creationId xmlns:a16="http://schemas.microsoft.com/office/drawing/2014/main" id="{3B3DE4B8-C63F-82DD-7260-52BD37538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115" y="3976819"/>
            <a:ext cx="1219370" cy="1219370"/>
          </a:xfrm>
          <a:prstGeom prst="rect">
            <a:avLst/>
          </a:prstGeom>
        </p:spPr>
      </p:pic>
      <p:pic>
        <p:nvPicPr>
          <p:cNvPr id="10" name="Picture 9" descr="A blue line drawing of a shirt and coat on a swinger&#10;&#10;Description automatically generated">
            <a:extLst>
              <a:ext uri="{FF2B5EF4-FFF2-40B4-BE49-F238E27FC236}">
                <a16:creationId xmlns:a16="http://schemas.microsoft.com/office/drawing/2014/main" id="{4EBEF0FE-CC62-E681-E5B5-42711949B5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9312" y="2316840"/>
            <a:ext cx="1219370" cy="1219370"/>
          </a:xfrm>
          <a:prstGeom prst="rect">
            <a:avLst/>
          </a:prstGeom>
        </p:spPr>
      </p:pic>
      <p:pic>
        <p:nvPicPr>
          <p:cNvPr id="17" name="Picture 16" descr="A blue line drawing of cubes&#10;&#10;Description automatically generated">
            <a:extLst>
              <a:ext uri="{FF2B5EF4-FFF2-40B4-BE49-F238E27FC236}">
                <a16:creationId xmlns:a16="http://schemas.microsoft.com/office/drawing/2014/main" id="{5F29AC5A-4A30-3CE9-F498-01D9F3E3F5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8997" y="3976819"/>
            <a:ext cx="1219370" cy="1219370"/>
          </a:xfrm>
          <a:prstGeom prst="rect">
            <a:avLst/>
          </a:prstGeom>
        </p:spPr>
      </p:pic>
      <p:sp>
        <p:nvSpPr>
          <p:cNvPr id="27" name="TextBox 26">
            <a:extLst>
              <a:ext uri="{FF2B5EF4-FFF2-40B4-BE49-F238E27FC236}">
                <a16:creationId xmlns:a16="http://schemas.microsoft.com/office/drawing/2014/main" id="{2869B10C-213C-586D-7B3C-C2EC5C2882DB}"/>
              </a:ext>
            </a:extLst>
          </p:cNvPr>
          <p:cNvSpPr txBox="1"/>
          <p:nvPr/>
        </p:nvSpPr>
        <p:spPr>
          <a:xfrm>
            <a:off x="8688367" y="2316840"/>
            <a:ext cx="2874108" cy="2677656"/>
          </a:xfrm>
          <a:prstGeom prst="rect">
            <a:avLst/>
          </a:prstGeom>
          <a:noFill/>
        </p:spPr>
        <p:txBody>
          <a:bodyPr wrap="square" rtlCol="0">
            <a:spAutoFit/>
          </a:bodyPr>
          <a:lstStyle/>
          <a:p>
            <a:pPr algn="ctr"/>
            <a:r>
              <a:rPr lang="en-US" sz="3600" dirty="0">
                <a:solidFill>
                  <a:srgbClr val="041562"/>
                </a:solidFill>
              </a:rPr>
              <a:t>Showroom</a:t>
            </a:r>
          </a:p>
          <a:p>
            <a:pPr algn="ctr"/>
            <a:endParaRPr lang="en-US" sz="3600" dirty="0">
              <a:solidFill>
                <a:srgbClr val="041562"/>
              </a:solidFill>
            </a:endParaRPr>
          </a:p>
          <a:p>
            <a:pPr algn="ctr"/>
            <a:r>
              <a:rPr lang="en-US" sz="3600" dirty="0">
                <a:solidFill>
                  <a:srgbClr val="041562"/>
                </a:solidFill>
              </a:rPr>
              <a:t>Storage</a:t>
            </a:r>
            <a:br>
              <a:rPr lang="en-US" sz="3600" dirty="0">
                <a:solidFill>
                  <a:srgbClr val="041562"/>
                </a:solidFill>
              </a:rPr>
            </a:br>
            <a:r>
              <a:rPr lang="en-US" sz="2000" dirty="0">
                <a:solidFill>
                  <a:srgbClr val="041562"/>
                </a:solidFill>
              </a:rPr>
              <a:t>“ASSET”</a:t>
            </a:r>
            <a:br>
              <a:rPr lang="en-US" sz="2000" dirty="0">
                <a:solidFill>
                  <a:srgbClr val="041562"/>
                </a:solidFill>
              </a:rPr>
            </a:br>
            <a:r>
              <a:rPr lang="en-US" sz="2000" dirty="0">
                <a:solidFill>
                  <a:srgbClr val="041562"/>
                </a:solidFill>
              </a:rPr>
              <a:t>“FG”</a:t>
            </a:r>
            <a:br>
              <a:rPr lang="en-US" sz="2000" dirty="0">
                <a:solidFill>
                  <a:srgbClr val="041562"/>
                </a:solidFill>
              </a:rPr>
            </a:br>
            <a:r>
              <a:rPr lang="en-US" sz="2000" dirty="0">
                <a:solidFill>
                  <a:srgbClr val="041562"/>
                </a:solidFill>
              </a:rPr>
              <a:t>“RETUERNS”</a:t>
            </a:r>
            <a:endParaRPr lang="en-US" sz="3600" dirty="0">
              <a:solidFill>
                <a:srgbClr val="041562"/>
              </a:solidFill>
            </a:endParaRPr>
          </a:p>
        </p:txBody>
      </p:sp>
    </p:spTree>
    <p:extLst>
      <p:ext uri="{BB962C8B-B14F-4D97-AF65-F5344CB8AC3E}">
        <p14:creationId xmlns:p14="http://schemas.microsoft.com/office/powerpoint/2010/main" val="2590612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671AE-5D89-F79E-213D-6A1639CD0B29}"/>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55A7C22-B7C7-F6C2-D115-246A76EEE817}"/>
              </a:ext>
            </a:extLst>
          </p:cNvPr>
          <p:cNvSpPr/>
          <p:nvPr/>
        </p:nvSpPr>
        <p:spPr>
          <a:xfrm>
            <a:off x="0" y="6172200"/>
            <a:ext cx="12192000" cy="685800"/>
          </a:xfrm>
          <a:prstGeom prst="rect">
            <a:avLst/>
          </a:prstGeom>
          <a:solidFill>
            <a:srgbClr val="FF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23DD9E0-6B5D-5904-06F9-3BF8AC18A68F}"/>
              </a:ext>
            </a:extLst>
          </p:cNvPr>
          <p:cNvSpPr/>
          <p:nvPr/>
        </p:nvSpPr>
        <p:spPr>
          <a:xfrm>
            <a:off x="0" y="6310493"/>
            <a:ext cx="12192000" cy="548640"/>
          </a:xfrm>
          <a:prstGeom prst="rect">
            <a:avLst/>
          </a:prstGeom>
          <a:solidFill>
            <a:srgbClr val="0415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A08C9C4-AA52-E5B4-746F-198F3A1969B7}"/>
              </a:ext>
            </a:extLst>
          </p:cNvPr>
          <p:cNvSpPr txBox="1"/>
          <p:nvPr/>
        </p:nvSpPr>
        <p:spPr>
          <a:xfrm>
            <a:off x="3630888" y="346224"/>
            <a:ext cx="4930224"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41562"/>
                </a:solidFill>
                <a:effectLst/>
                <a:uLnTx/>
                <a:uFillTx/>
                <a:latin typeface="Aptos" panose="02110004020202020204"/>
                <a:ea typeface="+mn-ea"/>
                <a:cs typeface="+mn-cs"/>
              </a:rPr>
              <a:t>Supply Chain Structure</a:t>
            </a:r>
            <a:br>
              <a:rPr kumimoji="0" lang="ar-EG" sz="3600" b="0" i="0" u="none" strike="noStrike" kern="1200" cap="none" spc="0" normalizeH="0" baseline="0" noProof="0" dirty="0">
                <a:ln>
                  <a:noFill/>
                </a:ln>
                <a:solidFill>
                  <a:srgbClr val="041562"/>
                </a:solidFill>
                <a:effectLst/>
                <a:uLnTx/>
                <a:uFillTx/>
                <a:latin typeface="Aptos" panose="02110004020202020204"/>
                <a:ea typeface="+mn-ea"/>
                <a:cs typeface="Arial" panose="020B0604020202020204" pitchFamily="34" charset="0"/>
              </a:rPr>
            </a:br>
            <a:r>
              <a:rPr kumimoji="0" lang="en-US" sz="2400" b="0" i="0" u="none" strike="noStrike" kern="1200" cap="none" spc="0" normalizeH="0" baseline="0" noProof="0" dirty="0">
                <a:ln>
                  <a:noFill/>
                </a:ln>
                <a:solidFill>
                  <a:srgbClr val="11468F"/>
                </a:solidFill>
                <a:effectLst/>
                <a:uLnTx/>
                <a:uFillTx/>
                <a:latin typeface="Aptos" panose="02110004020202020204"/>
                <a:ea typeface="+mn-ea"/>
                <a:cs typeface="+mn-cs"/>
              </a:rPr>
              <a:t>From Business Perspective </a:t>
            </a:r>
            <a:endParaRPr kumimoji="0" lang="en-US" sz="3600" b="0" i="0" u="none" strike="noStrike" kern="1200" cap="none" spc="0" normalizeH="0" baseline="0" noProof="0" dirty="0">
              <a:ln>
                <a:noFill/>
              </a:ln>
              <a:solidFill>
                <a:srgbClr val="11468F"/>
              </a:solidFill>
              <a:effectLst/>
              <a:uLnTx/>
              <a:uFillTx/>
              <a:latin typeface="Aptos" panose="02110004020202020204"/>
              <a:ea typeface="+mn-ea"/>
              <a:cs typeface="+mn-cs"/>
            </a:endParaRPr>
          </a:p>
        </p:txBody>
      </p:sp>
      <p:pic>
        <p:nvPicPr>
          <p:cNvPr id="3" name="Picture 2" descr="A blue line drawing of a house with a pin&#10;&#10;Description automatically generated">
            <a:extLst>
              <a:ext uri="{FF2B5EF4-FFF2-40B4-BE49-F238E27FC236}">
                <a16:creationId xmlns:a16="http://schemas.microsoft.com/office/drawing/2014/main" id="{F2AFB2A2-4F23-5C78-1E61-DD956D9E9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888" y="2656746"/>
            <a:ext cx="1257008" cy="1257008"/>
          </a:xfrm>
          <a:prstGeom prst="rect">
            <a:avLst/>
          </a:prstGeom>
        </p:spPr>
      </p:pic>
      <p:pic>
        <p:nvPicPr>
          <p:cNvPr id="13" name="Picture 12" descr="A blue line drawing of a house with a pin&#10;&#10;Description automatically generated">
            <a:extLst>
              <a:ext uri="{FF2B5EF4-FFF2-40B4-BE49-F238E27FC236}">
                <a16:creationId xmlns:a16="http://schemas.microsoft.com/office/drawing/2014/main" id="{9798409B-2D50-9014-2231-B5EA3CCC9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377" y="2656746"/>
            <a:ext cx="1257008" cy="1257008"/>
          </a:xfrm>
          <a:prstGeom prst="rect">
            <a:avLst/>
          </a:prstGeom>
        </p:spPr>
      </p:pic>
      <p:sp>
        <p:nvSpPr>
          <p:cNvPr id="18" name="TextBox 17">
            <a:extLst>
              <a:ext uri="{FF2B5EF4-FFF2-40B4-BE49-F238E27FC236}">
                <a16:creationId xmlns:a16="http://schemas.microsoft.com/office/drawing/2014/main" id="{4070CCBE-1FF1-468E-C41F-9766152E1ED0}"/>
              </a:ext>
            </a:extLst>
          </p:cNvPr>
          <p:cNvSpPr txBox="1"/>
          <p:nvPr/>
        </p:nvSpPr>
        <p:spPr>
          <a:xfrm>
            <a:off x="3378730" y="4052047"/>
            <a:ext cx="1591662" cy="707886"/>
          </a:xfrm>
          <a:prstGeom prst="rect">
            <a:avLst/>
          </a:prstGeom>
          <a:noFill/>
        </p:spPr>
        <p:txBody>
          <a:bodyPr wrap="square" rtlCol="0">
            <a:spAutoFit/>
          </a:bodyPr>
          <a:lstStyle/>
          <a:p>
            <a:pPr algn="ctr"/>
            <a:r>
              <a:rPr lang="en-US" sz="2000" dirty="0">
                <a:solidFill>
                  <a:srgbClr val="041562"/>
                </a:solidFill>
              </a:rPr>
              <a:t>STORE </a:t>
            </a:r>
            <a:br>
              <a:rPr lang="en-US" sz="2000" dirty="0">
                <a:solidFill>
                  <a:srgbClr val="041562"/>
                </a:solidFill>
              </a:rPr>
            </a:br>
            <a:r>
              <a:rPr lang="en-US" sz="2000" dirty="0">
                <a:solidFill>
                  <a:srgbClr val="041562"/>
                </a:solidFill>
              </a:rPr>
              <a:t>“Zamalek”</a:t>
            </a:r>
          </a:p>
        </p:txBody>
      </p:sp>
      <p:sp>
        <p:nvSpPr>
          <p:cNvPr id="26" name="TextBox 25">
            <a:extLst>
              <a:ext uri="{FF2B5EF4-FFF2-40B4-BE49-F238E27FC236}">
                <a16:creationId xmlns:a16="http://schemas.microsoft.com/office/drawing/2014/main" id="{EB6506D7-A6BF-67D8-50EE-C0425C02CB09}"/>
              </a:ext>
            </a:extLst>
          </p:cNvPr>
          <p:cNvSpPr txBox="1"/>
          <p:nvPr/>
        </p:nvSpPr>
        <p:spPr>
          <a:xfrm>
            <a:off x="6787050" y="4052047"/>
            <a:ext cx="1591662" cy="707886"/>
          </a:xfrm>
          <a:prstGeom prst="rect">
            <a:avLst/>
          </a:prstGeom>
          <a:noFill/>
        </p:spPr>
        <p:txBody>
          <a:bodyPr wrap="square" rtlCol="0">
            <a:spAutoFit/>
          </a:bodyPr>
          <a:lstStyle/>
          <a:p>
            <a:pPr algn="ctr"/>
            <a:r>
              <a:rPr lang="en-US" sz="2000" dirty="0">
                <a:solidFill>
                  <a:srgbClr val="041562"/>
                </a:solidFill>
              </a:rPr>
              <a:t>STORE </a:t>
            </a:r>
            <a:br>
              <a:rPr lang="en-US" sz="2000" dirty="0">
                <a:solidFill>
                  <a:srgbClr val="041562"/>
                </a:solidFill>
              </a:rPr>
            </a:br>
            <a:r>
              <a:rPr lang="en-US" sz="2000" dirty="0">
                <a:solidFill>
                  <a:srgbClr val="041562"/>
                </a:solidFill>
              </a:rPr>
              <a:t>“</a:t>
            </a:r>
            <a:r>
              <a:rPr lang="en-US" sz="2000" dirty="0" err="1">
                <a:solidFill>
                  <a:srgbClr val="041562"/>
                </a:solidFill>
              </a:rPr>
              <a:t>Montaza</a:t>
            </a:r>
            <a:r>
              <a:rPr lang="en-US" sz="2000" dirty="0">
                <a:solidFill>
                  <a:srgbClr val="041562"/>
                </a:solidFill>
              </a:rPr>
              <a:t>”</a:t>
            </a:r>
          </a:p>
        </p:txBody>
      </p:sp>
    </p:spTree>
    <p:extLst>
      <p:ext uri="{BB962C8B-B14F-4D97-AF65-F5344CB8AC3E}">
        <p14:creationId xmlns:p14="http://schemas.microsoft.com/office/powerpoint/2010/main" val="254367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B8400-AB15-EDA1-52C0-4CA78513213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090512C9-0243-7EE1-7C45-FFAEE9300E1F}"/>
              </a:ext>
            </a:extLst>
          </p:cNvPr>
          <p:cNvSpPr/>
          <p:nvPr/>
        </p:nvSpPr>
        <p:spPr>
          <a:xfrm>
            <a:off x="0" y="6172200"/>
            <a:ext cx="12192000" cy="685800"/>
          </a:xfrm>
          <a:prstGeom prst="rect">
            <a:avLst/>
          </a:prstGeom>
          <a:solidFill>
            <a:srgbClr val="FF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0FADA8-D9EA-9964-F56F-FCAB8A0D2298}"/>
              </a:ext>
            </a:extLst>
          </p:cNvPr>
          <p:cNvSpPr/>
          <p:nvPr/>
        </p:nvSpPr>
        <p:spPr>
          <a:xfrm>
            <a:off x="0" y="6309360"/>
            <a:ext cx="12192000" cy="548640"/>
          </a:xfrm>
          <a:prstGeom prst="rect">
            <a:avLst/>
          </a:prstGeom>
          <a:solidFill>
            <a:srgbClr val="0415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CC71F3A-E773-D622-C169-4C070C39F6DC}"/>
              </a:ext>
            </a:extLst>
          </p:cNvPr>
          <p:cNvSpPr txBox="1"/>
          <p:nvPr/>
        </p:nvSpPr>
        <p:spPr>
          <a:xfrm>
            <a:off x="3630888" y="346224"/>
            <a:ext cx="4930224" cy="646331"/>
          </a:xfrm>
          <a:prstGeom prst="rect">
            <a:avLst/>
          </a:prstGeom>
          <a:noFill/>
        </p:spPr>
        <p:txBody>
          <a:bodyPr wrap="square" rtlCol="0">
            <a:spAutoFit/>
          </a:bodyPr>
          <a:lstStyle/>
          <a:p>
            <a:pPr algn="ctr"/>
            <a:r>
              <a:rPr lang="en-US" sz="3600" dirty="0">
                <a:solidFill>
                  <a:srgbClr val="041562"/>
                </a:solidFill>
              </a:rPr>
              <a:t>Chart of account</a:t>
            </a:r>
          </a:p>
        </p:txBody>
      </p:sp>
      <p:sp>
        <p:nvSpPr>
          <p:cNvPr id="11" name="TextBox 10">
            <a:extLst>
              <a:ext uri="{FF2B5EF4-FFF2-40B4-BE49-F238E27FC236}">
                <a16:creationId xmlns:a16="http://schemas.microsoft.com/office/drawing/2014/main" id="{AC7E794F-A43D-B707-E3D2-5C50A16F1D43}"/>
              </a:ext>
            </a:extLst>
          </p:cNvPr>
          <p:cNvSpPr txBox="1"/>
          <p:nvPr/>
        </p:nvSpPr>
        <p:spPr>
          <a:xfrm>
            <a:off x="803041" y="1452394"/>
            <a:ext cx="5325255" cy="3240182"/>
          </a:xfrm>
          <a:prstGeom prst="rect">
            <a:avLst/>
          </a:prstGeom>
          <a:noFill/>
        </p:spPr>
        <p:txBody>
          <a:bodyPr wrap="square">
            <a:spAutoFit/>
          </a:bodyPr>
          <a:lstStyle/>
          <a:p>
            <a:pPr marR="0" lvl="0">
              <a:lnSpc>
                <a:spcPct val="107000"/>
              </a:lnSpc>
            </a:pPr>
            <a:endParaRPr lang="ar-EG" sz="2400" dirty="0">
              <a:solidFill>
                <a:srgbClr val="041562"/>
              </a:solidFill>
              <a:effectLst/>
              <a:latin typeface="+mj-lt"/>
              <a:ea typeface="Calibri" panose="020F0502020204030204" pitchFamily="34" charset="0"/>
              <a:cs typeface="Arial" panose="020B0604020202020204" pitchFamily="34" charset="0"/>
            </a:endParaRPr>
          </a:p>
          <a:p>
            <a:pPr marR="0" lvl="0">
              <a:lnSpc>
                <a:spcPct val="107000"/>
              </a:lnSpc>
            </a:pPr>
            <a:r>
              <a:rPr lang="en-GB" sz="2400" dirty="0">
                <a:solidFill>
                  <a:srgbClr val="041562"/>
                </a:solidFill>
                <a:effectLst/>
                <a:latin typeface="+mj-lt"/>
                <a:ea typeface="Calibri" panose="020F0502020204030204" pitchFamily="34" charset="0"/>
                <a:cs typeface="Arial" panose="020B0604020202020204" pitchFamily="34" charset="0"/>
              </a:rPr>
              <a:t>Charts of Account in </a:t>
            </a:r>
            <a:r>
              <a:rPr lang="en-GB" sz="2400" dirty="0" err="1">
                <a:solidFill>
                  <a:srgbClr val="041562"/>
                </a:solidFill>
                <a:effectLst/>
                <a:latin typeface="+mj-lt"/>
                <a:ea typeface="Calibri" panose="020F0502020204030204" pitchFamily="34" charset="0"/>
                <a:cs typeface="Arial" panose="020B0604020202020204" pitchFamily="34" charset="0"/>
              </a:rPr>
              <a:t>Vdel</a:t>
            </a:r>
            <a:r>
              <a:rPr lang="en-GB" sz="2400" dirty="0">
                <a:solidFill>
                  <a:srgbClr val="041562"/>
                </a:solidFill>
                <a:effectLst/>
                <a:latin typeface="+mj-lt"/>
                <a:ea typeface="Calibri" panose="020F0502020204030204" pitchFamily="34" charset="0"/>
                <a:cs typeface="Arial" panose="020B0604020202020204" pitchFamily="34" charset="0"/>
              </a:rPr>
              <a:t> Company Contains </a:t>
            </a:r>
            <a:r>
              <a:rPr lang="ar-EG" sz="2400" dirty="0">
                <a:solidFill>
                  <a:srgbClr val="041562"/>
                </a:solidFill>
                <a:latin typeface="+mj-lt"/>
                <a:ea typeface="Calibri" panose="020F0502020204030204" pitchFamily="34" charset="0"/>
                <a:cs typeface="Arial" panose="020B0604020202020204" pitchFamily="34" charset="0"/>
              </a:rPr>
              <a:t>5</a:t>
            </a:r>
            <a:r>
              <a:rPr lang="en-GB" sz="2400" dirty="0">
                <a:solidFill>
                  <a:srgbClr val="041562"/>
                </a:solidFill>
                <a:effectLst/>
                <a:latin typeface="+mj-lt"/>
                <a:ea typeface="Calibri" panose="020F0502020204030204" pitchFamily="34" charset="0"/>
                <a:cs typeface="Arial" panose="020B0604020202020204" pitchFamily="34" charset="0"/>
              </a:rPr>
              <a:t> Segments:</a:t>
            </a:r>
            <a:endParaRPr lang="en-US" dirty="0">
              <a:solidFill>
                <a:srgbClr val="041562"/>
              </a:solidFill>
              <a:effectLst/>
              <a:latin typeface="+mj-lt"/>
              <a:ea typeface="Calibri" panose="020F0502020204030204" pitchFamily="34" charset="0"/>
              <a:cs typeface="Arial" panose="020B0604020202020204" pitchFamily="34" charset="0"/>
            </a:endParaRPr>
          </a:p>
          <a:p>
            <a:pPr marL="342900" marR="0" lvl="0" indent="-342900">
              <a:lnSpc>
                <a:spcPct val="107000"/>
              </a:lnSpc>
              <a:buFont typeface="+mj-lt"/>
              <a:buAutoNum type="arabicPeriod"/>
            </a:pPr>
            <a:r>
              <a:rPr lang="en-GB" sz="2400" dirty="0">
                <a:solidFill>
                  <a:srgbClr val="041562"/>
                </a:solidFill>
                <a:effectLst/>
                <a:latin typeface="+mj-lt"/>
                <a:ea typeface="Calibri" panose="020F0502020204030204" pitchFamily="34" charset="0"/>
                <a:cs typeface="Arial" panose="020B0604020202020204" pitchFamily="34" charset="0"/>
              </a:rPr>
              <a:t>Company </a:t>
            </a:r>
            <a:endParaRPr lang="en-US" dirty="0">
              <a:solidFill>
                <a:srgbClr val="041562"/>
              </a:solidFill>
              <a:effectLst/>
              <a:latin typeface="+mj-lt"/>
              <a:ea typeface="Calibri" panose="020F0502020204030204" pitchFamily="34" charset="0"/>
              <a:cs typeface="Arial" panose="020B0604020202020204" pitchFamily="34" charset="0"/>
            </a:endParaRPr>
          </a:p>
          <a:p>
            <a:pPr marL="342900" marR="0" lvl="0" indent="-342900">
              <a:lnSpc>
                <a:spcPct val="107000"/>
              </a:lnSpc>
              <a:buFont typeface="+mj-lt"/>
              <a:buAutoNum type="arabicPeriod"/>
            </a:pPr>
            <a:r>
              <a:rPr lang="en-GB" sz="2400" dirty="0">
                <a:solidFill>
                  <a:srgbClr val="041562"/>
                </a:solidFill>
                <a:effectLst/>
                <a:latin typeface="+mj-lt"/>
                <a:ea typeface="Calibri" panose="020F0502020204030204" pitchFamily="34" charset="0"/>
                <a:cs typeface="Arial" panose="020B0604020202020204" pitchFamily="34" charset="0"/>
              </a:rPr>
              <a:t>Department </a:t>
            </a:r>
            <a:endParaRPr lang="en-US" dirty="0">
              <a:solidFill>
                <a:srgbClr val="041562"/>
              </a:solidFill>
              <a:effectLst/>
              <a:latin typeface="+mj-lt"/>
              <a:ea typeface="Calibri" panose="020F0502020204030204" pitchFamily="34" charset="0"/>
              <a:cs typeface="Arial" panose="020B0604020202020204" pitchFamily="34" charset="0"/>
            </a:endParaRPr>
          </a:p>
          <a:p>
            <a:pPr marL="342900" marR="0" lvl="0" indent="-342900">
              <a:lnSpc>
                <a:spcPct val="107000"/>
              </a:lnSpc>
              <a:buFont typeface="+mj-lt"/>
              <a:buAutoNum type="arabicPeriod"/>
            </a:pPr>
            <a:r>
              <a:rPr lang="en-GB" sz="2400" dirty="0">
                <a:solidFill>
                  <a:srgbClr val="041562"/>
                </a:solidFill>
                <a:effectLst/>
                <a:latin typeface="+mj-lt"/>
                <a:ea typeface="Calibri" panose="020F0502020204030204" pitchFamily="34" charset="0"/>
                <a:cs typeface="Arial" panose="020B0604020202020204" pitchFamily="34" charset="0"/>
              </a:rPr>
              <a:t>Account </a:t>
            </a:r>
            <a:endParaRPr lang="en-US" dirty="0">
              <a:solidFill>
                <a:srgbClr val="041562"/>
              </a:solidFill>
              <a:effectLst/>
              <a:latin typeface="+mj-lt"/>
              <a:ea typeface="Calibri" panose="020F0502020204030204" pitchFamily="34" charset="0"/>
              <a:cs typeface="Arial" panose="020B0604020202020204" pitchFamily="34" charset="0"/>
            </a:endParaRPr>
          </a:p>
          <a:p>
            <a:pPr marL="342900" marR="0" lvl="0" indent="-342900">
              <a:lnSpc>
                <a:spcPct val="107000"/>
              </a:lnSpc>
              <a:buFont typeface="+mj-lt"/>
              <a:buAutoNum type="arabicPeriod"/>
            </a:pPr>
            <a:r>
              <a:rPr lang="en-GB" sz="2400" dirty="0">
                <a:solidFill>
                  <a:srgbClr val="041562"/>
                </a:solidFill>
                <a:effectLst/>
                <a:latin typeface="+mj-lt"/>
                <a:ea typeface="Calibri" panose="020F0502020204030204" pitchFamily="34" charset="0"/>
                <a:cs typeface="Arial" panose="020B0604020202020204" pitchFamily="34" charset="0"/>
              </a:rPr>
              <a:t>Employee </a:t>
            </a:r>
            <a:endParaRPr lang="en-US" dirty="0">
              <a:solidFill>
                <a:srgbClr val="041562"/>
              </a:solidFill>
              <a:effectLst/>
              <a:latin typeface="+mj-lt"/>
              <a:ea typeface="Calibri" panose="020F0502020204030204" pitchFamily="34" charset="0"/>
              <a:cs typeface="Arial" panose="020B0604020202020204" pitchFamily="34" charset="0"/>
            </a:endParaRPr>
          </a:p>
          <a:p>
            <a:pPr marL="342900" marR="0" lvl="0" indent="-342900">
              <a:lnSpc>
                <a:spcPct val="107000"/>
              </a:lnSpc>
              <a:buFont typeface="+mj-lt"/>
              <a:buAutoNum type="arabicPeriod"/>
            </a:pPr>
            <a:r>
              <a:rPr lang="en-GB" sz="2400" dirty="0">
                <a:solidFill>
                  <a:srgbClr val="041562"/>
                </a:solidFill>
                <a:effectLst/>
                <a:latin typeface="+mj-lt"/>
                <a:ea typeface="Calibri" panose="020F0502020204030204" pitchFamily="34" charset="0"/>
                <a:cs typeface="Arial" panose="020B0604020202020204" pitchFamily="34" charset="0"/>
              </a:rPr>
              <a:t>Future 1</a:t>
            </a:r>
            <a:endParaRPr lang="en-US" dirty="0">
              <a:solidFill>
                <a:srgbClr val="041562"/>
              </a:solidFill>
              <a:effectLst/>
              <a:latin typeface="+mj-lt"/>
              <a:ea typeface="Calibri" panose="020F050202020403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CBB7D72F-F5DB-4D9F-D3DE-E975CD205387}"/>
              </a:ext>
            </a:extLst>
          </p:cNvPr>
          <p:cNvSpPr txBox="1"/>
          <p:nvPr/>
        </p:nvSpPr>
        <p:spPr>
          <a:xfrm>
            <a:off x="6226629" y="2049817"/>
            <a:ext cx="5565098" cy="1066702"/>
          </a:xfrm>
          <a:prstGeom prst="rect">
            <a:avLst/>
          </a:prstGeom>
          <a:noFill/>
        </p:spPr>
        <p:txBody>
          <a:bodyPr wrap="square">
            <a:spAutoFit/>
          </a:bodyPr>
          <a:lstStyle/>
          <a:p>
            <a:pPr marR="0" lvl="0" algn="ctr" rtl="0">
              <a:lnSpc>
                <a:spcPct val="107000"/>
              </a:lnSpc>
            </a:pPr>
            <a:r>
              <a:rPr lang="en-GB" sz="1800" dirty="0">
                <a:solidFill>
                  <a:srgbClr val="041562"/>
                </a:solidFill>
                <a:effectLst/>
                <a:latin typeface="+mj-lt"/>
                <a:ea typeface="Calibri" panose="020F0502020204030204" pitchFamily="34" charset="0"/>
                <a:cs typeface="Arial" panose="020B0604020202020204" pitchFamily="34" charset="0"/>
              </a:rPr>
              <a:t>Example of chart of account :</a:t>
            </a:r>
            <a:endParaRPr lang="en-US" sz="1400" dirty="0">
              <a:solidFill>
                <a:srgbClr val="041562"/>
              </a:solidFill>
              <a:effectLst/>
              <a:latin typeface="+mj-lt"/>
              <a:ea typeface="Calibri" panose="020F0502020204030204" pitchFamily="34" charset="0"/>
              <a:cs typeface="Arial" panose="020B0604020202020204" pitchFamily="34" charset="0"/>
            </a:endParaRPr>
          </a:p>
          <a:p>
            <a:pPr marL="228600" marR="0" algn="ctr">
              <a:lnSpc>
                <a:spcPct val="107000"/>
              </a:lnSpc>
            </a:pPr>
            <a:r>
              <a:rPr lang="en-GB" sz="1800" dirty="0">
                <a:solidFill>
                  <a:srgbClr val="041562"/>
                </a:solidFill>
                <a:effectLst/>
                <a:latin typeface="+mj-lt"/>
                <a:ea typeface="Calibri" panose="020F0502020204030204" pitchFamily="34" charset="0"/>
                <a:cs typeface="Arial" panose="020B0604020202020204" pitchFamily="34" charset="0"/>
              </a:rPr>
              <a:t> </a:t>
            </a:r>
            <a:endParaRPr lang="ar-EG" sz="1400" dirty="0">
              <a:solidFill>
                <a:srgbClr val="041562"/>
              </a:solidFill>
              <a:effectLst/>
              <a:latin typeface="+mj-lt"/>
              <a:ea typeface="Calibri" panose="020F0502020204030204" pitchFamily="34" charset="0"/>
              <a:cs typeface="Arial" panose="020B0604020202020204" pitchFamily="34" charset="0"/>
            </a:endParaRPr>
          </a:p>
          <a:p>
            <a:pPr marL="228600" marR="0" algn="ctr">
              <a:lnSpc>
                <a:spcPct val="107000"/>
              </a:lnSpc>
            </a:pPr>
            <a:r>
              <a:rPr lang="en-GB" sz="2400" b="1" dirty="0">
                <a:solidFill>
                  <a:srgbClr val="041562"/>
                </a:solidFill>
                <a:effectLst/>
                <a:latin typeface="+mj-lt"/>
                <a:ea typeface="Calibri" panose="020F0502020204030204" pitchFamily="34" charset="0"/>
                <a:cs typeface="Arial" panose="020B0604020202020204" pitchFamily="34" charset="0"/>
              </a:rPr>
              <a:t>1.80.70.123.01</a:t>
            </a:r>
            <a:endParaRPr lang="en-US" sz="1400" dirty="0">
              <a:solidFill>
                <a:srgbClr val="041562"/>
              </a:solidFill>
              <a:effectLst/>
              <a:latin typeface="+mj-lt"/>
              <a:ea typeface="Calibri" panose="020F0502020204030204" pitchFamily="34" charset="0"/>
              <a:cs typeface="Arial" panose="020B0604020202020204" pitchFamily="34" charset="0"/>
            </a:endParaRPr>
          </a:p>
        </p:txBody>
      </p:sp>
      <p:cxnSp>
        <p:nvCxnSpPr>
          <p:cNvPr id="22" name="Connector: Curved 21">
            <a:extLst>
              <a:ext uri="{FF2B5EF4-FFF2-40B4-BE49-F238E27FC236}">
                <a16:creationId xmlns:a16="http://schemas.microsoft.com/office/drawing/2014/main" id="{4EE26C58-C4F9-03CF-8EBB-C657A09B4B89}"/>
              </a:ext>
            </a:extLst>
          </p:cNvPr>
          <p:cNvCxnSpPr>
            <a:cxnSpLocks/>
          </p:cNvCxnSpPr>
          <p:nvPr/>
        </p:nvCxnSpPr>
        <p:spPr>
          <a:xfrm rot="10800000" flipV="1">
            <a:off x="2859315" y="2888343"/>
            <a:ext cx="5123543" cy="1"/>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Connector: Curved 24">
            <a:extLst>
              <a:ext uri="{FF2B5EF4-FFF2-40B4-BE49-F238E27FC236}">
                <a16:creationId xmlns:a16="http://schemas.microsoft.com/office/drawing/2014/main" id="{53B5E777-88B2-4EBA-FD51-EA2A3E56036E}"/>
              </a:ext>
            </a:extLst>
          </p:cNvPr>
          <p:cNvCxnSpPr>
            <a:cxnSpLocks/>
          </p:cNvCxnSpPr>
          <p:nvPr/>
        </p:nvCxnSpPr>
        <p:spPr>
          <a:xfrm rot="10800000" flipV="1">
            <a:off x="2975430" y="3025504"/>
            <a:ext cx="5500912" cy="254721"/>
          </a:xfrm>
          <a:prstGeom prst="curvedConnector3">
            <a:avLst>
              <a:gd name="adj1" fmla="val 13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Connector: Curved 30">
            <a:extLst>
              <a:ext uri="{FF2B5EF4-FFF2-40B4-BE49-F238E27FC236}">
                <a16:creationId xmlns:a16="http://schemas.microsoft.com/office/drawing/2014/main" id="{6A1EA56F-B596-08C3-E47A-22AA3015823C}"/>
              </a:ext>
            </a:extLst>
          </p:cNvPr>
          <p:cNvCxnSpPr>
            <a:cxnSpLocks/>
          </p:cNvCxnSpPr>
          <p:nvPr/>
        </p:nvCxnSpPr>
        <p:spPr>
          <a:xfrm rot="10800000" flipV="1">
            <a:off x="2975431" y="3068569"/>
            <a:ext cx="6037941" cy="624964"/>
          </a:xfrm>
          <a:prstGeom prst="curvedConnector3">
            <a:avLst>
              <a:gd name="adj1" fmla="val 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D5CB9153-768B-6E8E-F7B0-4EA9412DC795}"/>
              </a:ext>
            </a:extLst>
          </p:cNvPr>
          <p:cNvCxnSpPr>
            <a:cxnSpLocks/>
          </p:cNvCxnSpPr>
          <p:nvPr/>
        </p:nvCxnSpPr>
        <p:spPr>
          <a:xfrm rot="10800000" flipV="1">
            <a:off x="2975430" y="3075383"/>
            <a:ext cx="6502401" cy="1056664"/>
          </a:xfrm>
          <a:prstGeom prst="curvedConnector3">
            <a:avLst>
              <a:gd name="adj1" fmla="val 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Connector: Curved 39">
            <a:extLst>
              <a:ext uri="{FF2B5EF4-FFF2-40B4-BE49-F238E27FC236}">
                <a16:creationId xmlns:a16="http://schemas.microsoft.com/office/drawing/2014/main" id="{6493A076-FDB3-BACC-CEB3-1A2BA5808BC5}"/>
              </a:ext>
            </a:extLst>
          </p:cNvPr>
          <p:cNvCxnSpPr>
            <a:cxnSpLocks/>
          </p:cNvCxnSpPr>
          <p:nvPr/>
        </p:nvCxnSpPr>
        <p:spPr>
          <a:xfrm rot="10800000" flipV="1">
            <a:off x="2877097" y="3093508"/>
            <a:ext cx="7007131" cy="1390590"/>
          </a:xfrm>
          <a:prstGeom prst="curvedConnector3">
            <a:avLst>
              <a:gd name="adj1" fmla="val -334"/>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9230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DB0A6-DC15-1787-EB62-EBDB16151FF9}"/>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1CC902C-659D-9E8E-FD4C-185406314A09}"/>
              </a:ext>
            </a:extLst>
          </p:cNvPr>
          <p:cNvSpPr/>
          <p:nvPr/>
        </p:nvSpPr>
        <p:spPr>
          <a:xfrm>
            <a:off x="0" y="6172200"/>
            <a:ext cx="12192000" cy="685800"/>
          </a:xfrm>
          <a:prstGeom prst="rect">
            <a:avLst/>
          </a:prstGeom>
          <a:solidFill>
            <a:srgbClr val="FF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8C4F304-5D9C-A7FE-CF05-3BF3558882C1}"/>
              </a:ext>
            </a:extLst>
          </p:cNvPr>
          <p:cNvSpPr/>
          <p:nvPr/>
        </p:nvSpPr>
        <p:spPr>
          <a:xfrm>
            <a:off x="0" y="6310493"/>
            <a:ext cx="12192000" cy="548640"/>
          </a:xfrm>
          <a:prstGeom prst="rect">
            <a:avLst/>
          </a:prstGeom>
          <a:solidFill>
            <a:srgbClr val="0415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A573C46-79F6-72EF-7734-AE0D2154D0BE}"/>
              </a:ext>
            </a:extLst>
          </p:cNvPr>
          <p:cNvSpPr txBox="1"/>
          <p:nvPr/>
        </p:nvSpPr>
        <p:spPr>
          <a:xfrm>
            <a:off x="3630888" y="346224"/>
            <a:ext cx="4930224" cy="646331"/>
          </a:xfrm>
          <a:prstGeom prst="rect">
            <a:avLst/>
          </a:prstGeom>
          <a:noFill/>
        </p:spPr>
        <p:txBody>
          <a:bodyPr wrap="square" rtlCol="0">
            <a:spAutoFit/>
          </a:bodyPr>
          <a:lstStyle/>
          <a:p>
            <a:pPr algn="ctr"/>
            <a:r>
              <a:rPr lang="en-US" sz="3600" dirty="0" err="1">
                <a:solidFill>
                  <a:srgbClr val="041562"/>
                </a:solidFill>
              </a:rPr>
              <a:t>FlexField</a:t>
            </a:r>
            <a:r>
              <a:rPr lang="en-US" sz="3600" dirty="0">
                <a:solidFill>
                  <a:srgbClr val="041562"/>
                </a:solidFill>
              </a:rPr>
              <a:t> Qualifiers</a:t>
            </a:r>
          </a:p>
        </p:txBody>
      </p:sp>
      <p:graphicFrame>
        <p:nvGraphicFramePr>
          <p:cNvPr id="2" name="Table 1">
            <a:extLst>
              <a:ext uri="{FF2B5EF4-FFF2-40B4-BE49-F238E27FC236}">
                <a16:creationId xmlns:a16="http://schemas.microsoft.com/office/drawing/2014/main" id="{DB6BD64E-3421-FD2F-63A2-E2D6905D3546}"/>
              </a:ext>
            </a:extLst>
          </p:cNvPr>
          <p:cNvGraphicFramePr>
            <a:graphicFrameLocks noGrp="1"/>
          </p:cNvGraphicFramePr>
          <p:nvPr>
            <p:extLst>
              <p:ext uri="{D42A27DB-BD31-4B8C-83A1-F6EECF244321}">
                <p14:modId xmlns:p14="http://schemas.microsoft.com/office/powerpoint/2010/main" val="686210259"/>
              </p:ext>
            </p:extLst>
          </p:nvPr>
        </p:nvGraphicFramePr>
        <p:xfrm>
          <a:off x="2120821" y="2161790"/>
          <a:ext cx="7950358" cy="2534420"/>
        </p:xfrm>
        <a:graphic>
          <a:graphicData uri="http://schemas.openxmlformats.org/drawingml/2006/table">
            <a:tbl>
              <a:tblPr firstRow="1" firstCol="1" bandRow="1">
                <a:tableStyleId>{5C22544A-7EE6-4342-B048-85BDC9FD1C3A}</a:tableStyleId>
              </a:tblPr>
              <a:tblGrid>
                <a:gridCol w="3975179">
                  <a:extLst>
                    <a:ext uri="{9D8B030D-6E8A-4147-A177-3AD203B41FA5}">
                      <a16:colId xmlns:a16="http://schemas.microsoft.com/office/drawing/2014/main" val="1945063005"/>
                    </a:ext>
                  </a:extLst>
                </a:gridCol>
                <a:gridCol w="3975179">
                  <a:extLst>
                    <a:ext uri="{9D8B030D-6E8A-4147-A177-3AD203B41FA5}">
                      <a16:colId xmlns:a16="http://schemas.microsoft.com/office/drawing/2014/main" val="315963812"/>
                    </a:ext>
                  </a:extLst>
                </a:gridCol>
              </a:tblGrid>
              <a:tr h="633605">
                <a:tc>
                  <a:txBody>
                    <a:bodyPr/>
                    <a:lstStyle/>
                    <a:p>
                      <a:pPr marL="0" marR="0" algn="ctr">
                        <a:lnSpc>
                          <a:spcPct val="107000"/>
                        </a:lnSpc>
                        <a:spcAft>
                          <a:spcPts val="800"/>
                        </a:spcAft>
                      </a:pPr>
                      <a:r>
                        <a:rPr lang="en-GB" sz="2800" dirty="0" err="1">
                          <a:effectLst/>
                        </a:rPr>
                        <a:t>FlexField</a:t>
                      </a:r>
                      <a:r>
                        <a:rPr lang="en-GB" sz="2800" dirty="0">
                          <a:effectLst/>
                        </a:rPr>
                        <a:t> Qualifier</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Aft>
                          <a:spcPts val="800"/>
                        </a:spcAft>
                      </a:pPr>
                      <a:r>
                        <a:rPr lang="en-GB" sz="2800" dirty="0">
                          <a:effectLst/>
                        </a:rPr>
                        <a:t>Segment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90067439"/>
                  </a:ext>
                </a:extLst>
              </a:tr>
              <a:tr h="633605">
                <a:tc>
                  <a:txBody>
                    <a:bodyPr/>
                    <a:lstStyle/>
                    <a:p>
                      <a:pPr marL="0" marR="0" algn="ctr">
                        <a:lnSpc>
                          <a:spcPct val="107000"/>
                        </a:lnSpc>
                        <a:spcAft>
                          <a:spcPts val="800"/>
                        </a:spcAft>
                      </a:pPr>
                      <a:r>
                        <a:rPr lang="en-GB" sz="2800" dirty="0">
                          <a:effectLst/>
                        </a:rPr>
                        <a:t>Balancing Segment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Aft>
                          <a:spcPts val="800"/>
                        </a:spcAft>
                      </a:pPr>
                      <a:r>
                        <a:rPr lang="en-GB" sz="2800">
                          <a:effectLst/>
                        </a:rPr>
                        <a:t>Company</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93589477"/>
                  </a:ext>
                </a:extLst>
              </a:tr>
              <a:tr h="633605">
                <a:tc>
                  <a:txBody>
                    <a:bodyPr/>
                    <a:lstStyle/>
                    <a:p>
                      <a:pPr marL="0" marR="0" algn="ctr">
                        <a:lnSpc>
                          <a:spcPct val="107000"/>
                        </a:lnSpc>
                        <a:spcAft>
                          <a:spcPts val="800"/>
                        </a:spcAft>
                      </a:pPr>
                      <a:r>
                        <a:rPr lang="en-GB" sz="2800">
                          <a:effectLst/>
                        </a:rPr>
                        <a:t>Cost Center</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Aft>
                          <a:spcPts val="800"/>
                        </a:spcAft>
                      </a:pPr>
                      <a:r>
                        <a:rPr lang="en-GB" sz="2800">
                          <a:effectLst/>
                        </a:rPr>
                        <a:t>Department </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31210107"/>
                  </a:ext>
                </a:extLst>
              </a:tr>
              <a:tr h="633605">
                <a:tc>
                  <a:txBody>
                    <a:bodyPr/>
                    <a:lstStyle/>
                    <a:p>
                      <a:pPr marL="0" marR="0" algn="ctr">
                        <a:lnSpc>
                          <a:spcPct val="107000"/>
                        </a:lnSpc>
                        <a:spcAft>
                          <a:spcPts val="800"/>
                        </a:spcAft>
                      </a:pPr>
                      <a:r>
                        <a:rPr lang="en-GB" sz="2800">
                          <a:effectLst/>
                        </a:rPr>
                        <a:t>Natural Account </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Aft>
                          <a:spcPts val="800"/>
                        </a:spcAft>
                      </a:pPr>
                      <a:r>
                        <a:rPr lang="en-GB" sz="2800" dirty="0">
                          <a:effectLst/>
                        </a:rPr>
                        <a:t>Account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63361158"/>
                  </a:ext>
                </a:extLst>
              </a:tr>
            </a:tbl>
          </a:graphicData>
        </a:graphic>
      </p:graphicFrame>
      <p:sp>
        <p:nvSpPr>
          <p:cNvPr id="3" name="Rectangle 1">
            <a:extLst>
              <a:ext uri="{FF2B5EF4-FFF2-40B4-BE49-F238E27FC236}">
                <a16:creationId xmlns:a16="http://schemas.microsoft.com/office/drawing/2014/main" id="{F40B2396-B37C-F6B9-687D-4ACD5A1C66DD}"/>
              </a:ext>
            </a:extLst>
          </p:cNvPr>
          <p:cNvSpPr>
            <a:spLocks noChangeArrowheads="1"/>
          </p:cNvSpPr>
          <p:nvPr/>
        </p:nvSpPr>
        <p:spPr bwMode="auto">
          <a:xfrm>
            <a:off x="1613367" y="1885450"/>
            <a:ext cx="16325867" cy="1024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83129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E9BB8-7807-DB13-6296-4FA6604CFEC5}"/>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B05EF38-182B-D166-F3A4-FAB238A632B9}"/>
              </a:ext>
            </a:extLst>
          </p:cNvPr>
          <p:cNvSpPr/>
          <p:nvPr/>
        </p:nvSpPr>
        <p:spPr>
          <a:xfrm>
            <a:off x="0" y="6172200"/>
            <a:ext cx="12192000" cy="685800"/>
          </a:xfrm>
          <a:prstGeom prst="rect">
            <a:avLst/>
          </a:prstGeom>
          <a:solidFill>
            <a:srgbClr val="FF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E256FE-A338-6872-966D-3031F0EB3145}"/>
              </a:ext>
            </a:extLst>
          </p:cNvPr>
          <p:cNvSpPr/>
          <p:nvPr/>
        </p:nvSpPr>
        <p:spPr>
          <a:xfrm>
            <a:off x="0" y="6310493"/>
            <a:ext cx="12192000" cy="548640"/>
          </a:xfrm>
          <a:prstGeom prst="rect">
            <a:avLst/>
          </a:prstGeom>
          <a:solidFill>
            <a:srgbClr val="0415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ue line drawing of a house with a pin&#10;&#10;Description automatically generated">
            <a:extLst>
              <a:ext uri="{FF2B5EF4-FFF2-40B4-BE49-F238E27FC236}">
                <a16:creationId xmlns:a16="http://schemas.microsoft.com/office/drawing/2014/main" id="{BCF049D5-0AA7-6DF0-5467-7AD0A2497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697" y="3711173"/>
            <a:ext cx="753061" cy="753061"/>
          </a:xfrm>
          <a:prstGeom prst="rect">
            <a:avLst/>
          </a:prstGeom>
        </p:spPr>
      </p:pic>
      <p:pic>
        <p:nvPicPr>
          <p:cNvPr id="13" name="Picture 12" descr="A blue line drawing of a house with a pin&#10;&#10;Description automatically generated">
            <a:extLst>
              <a:ext uri="{FF2B5EF4-FFF2-40B4-BE49-F238E27FC236}">
                <a16:creationId xmlns:a16="http://schemas.microsoft.com/office/drawing/2014/main" id="{E6C48236-23AD-7627-0853-7A1BDD4CB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4306" y="3995362"/>
            <a:ext cx="628553" cy="628553"/>
          </a:xfrm>
          <a:prstGeom prst="rect">
            <a:avLst/>
          </a:prstGeom>
        </p:spPr>
      </p:pic>
      <p:sp>
        <p:nvSpPr>
          <p:cNvPr id="18" name="TextBox 17">
            <a:extLst>
              <a:ext uri="{FF2B5EF4-FFF2-40B4-BE49-F238E27FC236}">
                <a16:creationId xmlns:a16="http://schemas.microsoft.com/office/drawing/2014/main" id="{1521CC36-4E54-97A4-172B-0DE33CE55295}"/>
              </a:ext>
            </a:extLst>
          </p:cNvPr>
          <p:cNvSpPr txBox="1"/>
          <p:nvPr/>
        </p:nvSpPr>
        <p:spPr>
          <a:xfrm>
            <a:off x="786697" y="3797819"/>
            <a:ext cx="2414000" cy="1631216"/>
          </a:xfrm>
          <a:prstGeom prst="rect">
            <a:avLst/>
          </a:prstGeom>
          <a:noFill/>
        </p:spPr>
        <p:txBody>
          <a:bodyPr wrap="square" rtlCol="0">
            <a:spAutoFit/>
          </a:bodyPr>
          <a:lstStyle/>
          <a:p>
            <a:pPr algn="ctr"/>
            <a:r>
              <a:rPr lang="en-US" sz="1600" b="1" dirty="0">
                <a:solidFill>
                  <a:srgbClr val="041562"/>
                </a:solidFill>
              </a:rPr>
              <a:t>STORE </a:t>
            </a:r>
            <a:br>
              <a:rPr lang="en-US" dirty="0">
                <a:solidFill>
                  <a:srgbClr val="041562"/>
                </a:solidFill>
              </a:rPr>
            </a:br>
            <a:r>
              <a:rPr lang="en-US" dirty="0">
                <a:solidFill>
                  <a:srgbClr val="041562"/>
                </a:solidFill>
              </a:rPr>
              <a:t>(Sub inv)</a:t>
            </a:r>
            <a:br>
              <a:rPr lang="en-US" dirty="0">
                <a:solidFill>
                  <a:srgbClr val="041562"/>
                </a:solidFill>
              </a:rPr>
            </a:br>
            <a:r>
              <a:rPr lang="en-US" dirty="0">
                <a:solidFill>
                  <a:srgbClr val="041562"/>
                </a:solidFill>
              </a:rPr>
              <a:t>“Zamalek”</a:t>
            </a:r>
          </a:p>
          <a:p>
            <a:pPr marL="285750" indent="-285750">
              <a:buFontTx/>
              <a:buChar char="-"/>
            </a:pPr>
            <a:r>
              <a:rPr lang="en-US" sz="1600" dirty="0">
                <a:solidFill>
                  <a:srgbClr val="041562"/>
                </a:solidFill>
              </a:rPr>
              <a:t>Show Room </a:t>
            </a:r>
            <a:r>
              <a:rPr lang="en-US" sz="1600" b="1" dirty="0">
                <a:solidFill>
                  <a:srgbClr val="041562"/>
                </a:solidFill>
              </a:rPr>
              <a:t>Locator</a:t>
            </a:r>
          </a:p>
          <a:p>
            <a:pPr marL="285750" indent="-285750">
              <a:buFontTx/>
              <a:buChar char="-"/>
            </a:pPr>
            <a:r>
              <a:rPr lang="en-US" sz="1600" dirty="0">
                <a:solidFill>
                  <a:srgbClr val="041562"/>
                </a:solidFill>
              </a:rPr>
              <a:t>Store </a:t>
            </a:r>
            <a:r>
              <a:rPr lang="en-US" sz="1600" b="1" dirty="0">
                <a:solidFill>
                  <a:srgbClr val="041562"/>
                </a:solidFill>
              </a:rPr>
              <a:t>Locator</a:t>
            </a:r>
            <a:br>
              <a:rPr lang="en-US" sz="1600" dirty="0">
                <a:solidFill>
                  <a:srgbClr val="041562"/>
                </a:solidFill>
              </a:rPr>
            </a:br>
            <a:r>
              <a:rPr lang="en-US" sz="1600" dirty="0">
                <a:solidFill>
                  <a:srgbClr val="041562"/>
                </a:solidFill>
              </a:rPr>
              <a:t> </a:t>
            </a:r>
          </a:p>
        </p:txBody>
      </p:sp>
      <p:sp>
        <p:nvSpPr>
          <p:cNvPr id="26" name="TextBox 25">
            <a:extLst>
              <a:ext uri="{FF2B5EF4-FFF2-40B4-BE49-F238E27FC236}">
                <a16:creationId xmlns:a16="http://schemas.microsoft.com/office/drawing/2014/main" id="{317B6583-4D52-FF62-09A6-DF4144F48473}"/>
              </a:ext>
            </a:extLst>
          </p:cNvPr>
          <p:cNvSpPr txBox="1"/>
          <p:nvPr/>
        </p:nvSpPr>
        <p:spPr>
          <a:xfrm>
            <a:off x="10231381" y="4087703"/>
            <a:ext cx="2129543" cy="1508105"/>
          </a:xfrm>
          <a:prstGeom prst="rect">
            <a:avLst/>
          </a:prstGeom>
          <a:noFill/>
        </p:spPr>
        <p:txBody>
          <a:bodyPr wrap="square" rtlCol="0">
            <a:spAutoFit/>
          </a:bodyPr>
          <a:lstStyle/>
          <a:p>
            <a:pPr algn="ctr"/>
            <a:r>
              <a:rPr lang="en-US" sz="1200" b="1" dirty="0">
                <a:solidFill>
                  <a:srgbClr val="041562"/>
                </a:solidFill>
              </a:rPr>
              <a:t>STORE </a:t>
            </a:r>
            <a:br>
              <a:rPr lang="en-US" sz="1400" dirty="0">
                <a:solidFill>
                  <a:srgbClr val="041562"/>
                </a:solidFill>
              </a:rPr>
            </a:br>
            <a:r>
              <a:rPr lang="en-US" sz="1400" dirty="0">
                <a:solidFill>
                  <a:srgbClr val="041562"/>
                </a:solidFill>
              </a:rPr>
              <a:t>(Sub inv)</a:t>
            </a:r>
            <a:br>
              <a:rPr lang="en-US" sz="1400" dirty="0">
                <a:solidFill>
                  <a:srgbClr val="041562"/>
                </a:solidFill>
              </a:rPr>
            </a:br>
            <a:r>
              <a:rPr lang="en-US" sz="1400" dirty="0">
                <a:solidFill>
                  <a:srgbClr val="041562"/>
                </a:solidFill>
              </a:rPr>
              <a:t>“</a:t>
            </a:r>
            <a:r>
              <a:rPr lang="en-US" sz="1400" dirty="0" err="1">
                <a:solidFill>
                  <a:srgbClr val="041562"/>
                </a:solidFill>
              </a:rPr>
              <a:t>Montaza</a:t>
            </a:r>
            <a:r>
              <a:rPr lang="en-US" sz="1400" dirty="0">
                <a:solidFill>
                  <a:srgbClr val="041562"/>
                </a:solidFill>
              </a:rPr>
              <a:t>”</a:t>
            </a:r>
          </a:p>
          <a:p>
            <a:pPr marL="285750" indent="-285750">
              <a:buFontTx/>
              <a:buChar char="-"/>
            </a:pPr>
            <a:r>
              <a:rPr lang="en-US" sz="1300" dirty="0">
                <a:solidFill>
                  <a:srgbClr val="041562"/>
                </a:solidFill>
              </a:rPr>
              <a:t>Show Room </a:t>
            </a:r>
            <a:r>
              <a:rPr lang="en-US" sz="1300" b="1" dirty="0">
                <a:solidFill>
                  <a:srgbClr val="041562"/>
                </a:solidFill>
              </a:rPr>
              <a:t>locator</a:t>
            </a:r>
          </a:p>
          <a:p>
            <a:pPr marL="285750" indent="-285750">
              <a:buFontTx/>
              <a:buChar char="-"/>
            </a:pPr>
            <a:r>
              <a:rPr lang="en-US" sz="1300" dirty="0">
                <a:solidFill>
                  <a:srgbClr val="041562"/>
                </a:solidFill>
              </a:rPr>
              <a:t>Store </a:t>
            </a:r>
            <a:r>
              <a:rPr lang="en-US" sz="1300" b="1" dirty="0">
                <a:solidFill>
                  <a:srgbClr val="041562"/>
                </a:solidFill>
              </a:rPr>
              <a:t>Locator</a:t>
            </a:r>
            <a:br>
              <a:rPr lang="en-US" sz="1300" dirty="0">
                <a:solidFill>
                  <a:srgbClr val="041562"/>
                </a:solidFill>
              </a:rPr>
            </a:br>
            <a:endParaRPr lang="en-US" sz="1300" dirty="0">
              <a:solidFill>
                <a:srgbClr val="041562"/>
              </a:solidFill>
            </a:endParaRPr>
          </a:p>
          <a:p>
            <a:endParaRPr lang="en-US" sz="1300" dirty="0">
              <a:solidFill>
                <a:srgbClr val="041562"/>
              </a:solidFill>
            </a:endParaRPr>
          </a:p>
        </p:txBody>
      </p:sp>
      <p:grpSp>
        <p:nvGrpSpPr>
          <p:cNvPr id="10" name="Group 9">
            <a:extLst>
              <a:ext uri="{FF2B5EF4-FFF2-40B4-BE49-F238E27FC236}">
                <a16:creationId xmlns:a16="http://schemas.microsoft.com/office/drawing/2014/main" id="{3B3328CC-6BB9-AB2A-2F19-C331190F6035}"/>
              </a:ext>
            </a:extLst>
          </p:cNvPr>
          <p:cNvGrpSpPr/>
          <p:nvPr/>
        </p:nvGrpSpPr>
        <p:grpSpPr>
          <a:xfrm>
            <a:off x="4592875" y="115234"/>
            <a:ext cx="4246325" cy="1417497"/>
            <a:chOff x="4592875" y="115234"/>
            <a:chExt cx="4246325" cy="1417497"/>
          </a:xfrm>
        </p:grpSpPr>
        <p:pic>
          <p:nvPicPr>
            <p:cNvPr id="4" name="Picture 3" descr="A blue building with a black background&#10;&#10;Description automatically generated">
              <a:extLst>
                <a:ext uri="{FF2B5EF4-FFF2-40B4-BE49-F238E27FC236}">
                  <a16:creationId xmlns:a16="http://schemas.microsoft.com/office/drawing/2014/main" id="{37D870C9-C961-5E1D-C58E-3F729551D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2875" y="115234"/>
              <a:ext cx="988334" cy="988334"/>
            </a:xfrm>
            <a:prstGeom prst="rect">
              <a:avLst/>
            </a:prstGeom>
          </p:spPr>
        </p:pic>
        <p:sp>
          <p:nvSpPr>
            <p:cNvPr id="8" name="TextBox 7">
              <a:extLst>
                <a:ext uri="{FF2B5EF4-FFF2-40B4-BE49-F238E27FC236}">
                  <a16:creationId xmlns:a16="http://schemas.microsoft.com/office/drawing/2014/main" id="{81ECB58E-260A-D295-56C3-104650F26AF6}"/>
                </a:ext>
              </a:extLst>
            </p:cNvPr>
            <p:cNvSpPr txBox="1"/>
            <p:nvPr/>
          </p:nvSpPr>
          <p:spPr>
            <a:xfrm>
              <a:off x="5581210" y="240069"/>
              <a:ext cx="3257990" cy="1292662"/>
            </a:xfrm>
            <a:prstGeom prst="rect">
              <a:avLst/>
            </a:prstGeom>
            <a:noFill/>
          </p:spPr>
          <p:txBody>
            <a:bodyPr wrap="square">
              <a:spAutoFit/>
            </a:bodyPr>
            <a:lstStyle/>
            <a:p>
              <a:r>
                <a:rPr lang="en-US" sz="2400" dirty="0">
                  <a:solidFill>
                    <a:srgbClr val="041562"/>
                  </a:solidFill>
                </a:rPr>
                <a:t>VDEL Company </a:t>
              </a:r>
            </a:p>
            <a:p>
              <a:r>
                <a:rPr lang="en-US" dirty="0">
                  <a:solidFill>
                    <a:srgbClr val="041562"/>
                  </a:solidFill>
                </a:rPr>
                <a:t>“Business Group”</a:t>
              </a:r>
            </a:p>
            <a:p>
              <a:pPr marL="285750" indent="-285750">
                <a:buFontTx/>
                <a:buChar char="-"/>
              </a:pPr>
              <a:r>
                <a:rPr lang="en-US" dirty="0">
                  <a:solidFill>
                    <a:srgbClr val="041562"/>
                  </a:solidFill>
                </a:rPr>
                <a:t>General Ledger: Egypt</a:t>
              </a:r>
            </a:p>
            <a:p>
              <a:pPr marL="285750" indent="-285750">
                <a:buFontTx/>
                <a:buChar char="-"/>
              </a:pPr>
              <a:r>
                <a:rPr lang="en-US" dirty="0">
                  <a:solidFill>
                    <a:srgbClr val="041562"/>
                  </a:solidFill>
                </a:rPr>
                <a:t>Legal Entity</a:t>
              </a:r>
            </a:p>
          </p:txBody>
        </p:sp>
      </p:grpSp>
      <p:pic>
        <p:nvPicPr>
          <p:cNvPr id="17" name="Picture 16" descr="A blue light bulb and gear&#10;&#10;Description automatically generated">
            <a:extLst>
              <a:ext uri="{FF2B5EF4-FFF2-40B4-BE49-F238E27FC236}">
                <a16:creationId xmlns:a16="http://schemas.microsoft.com/office/drawing/2014/main" id="{E5587C83-28FC-62A7-398A-5644D96D3E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8391" y="1973126"/>
            <a:ext cx="762818" cy="762818"/>
          </a:xfrm>
          <a:prstGeom prst="rect">
            <a:avLst/>
          </a:prstGeom>
        </p:spPr>
      </p:pic>
      <p:sp>
        <p:nvSpPr>
          <p:cNvPr id="21" name="TextBox 20">
            <a:extLst>
              <a:ext uri="{FF2B5EF4-FFF2-40B4-BE49-F238E27FC236}">
                <a16:creationId xmlns:a16="http://schemas.microsoft.com/office/drawing/2014/main" id="{E77AD94A-8D1F-18B9-1BEB-3130A68CA225}"/>
              </a:ext>
            </a:extLst>
          </p:cNvPr>
          <p:cNvSpPr txBox="1"/>
          <p:nvPr/>
        </p:nvSpPr>
        <p:spPr>
          <a:xfrm>
            <a:off x="5581209" y="2028058"/>
            <a:ext cx="2324182" cy="707886"/>
          </a:xfrm>
          <a:prstGeom prst="rect">
            <a:avLst/>
          </a:prstGeom>
          <a:noFill/>
        </p:spPr>
        <p:txBody>
          <a:bodyPr wrap="square">
            <a:spAutoFit/>
          </a:bodyPr>
          <a:lstStyle/>
          <a:p>
            <a:r>
              <a:rPr lang="en-US" sz="2000" dirty="0">
                <a:solidFill>
                  <a:srgbClr val="041562"/>
                </a:solidFill>
              </a:rPr>
              <a:t>VDEL </a:t>
            </a:r>
            <a:br>
              <a:rPr lang="en-US" sz="2000" dirty="0">
                <a:solidFill>
                  <a:srgbClr val="041562"/>
                </a:solidFill>
              </a:rPr>
            </a:br>
            <a:r>
              <a:rPr lang="en-US" sz="2000" dirty="0">
                <a:solidFill>
                  <a:srgbClr val="041562"/>
                </a:solidFill>
              </a:rPr>
              <a:t>Operating unit</a:t>
            </a:r>
          </a:p>
        </p:txBody>
      </p:sp>
      <p:cxnSp>
        <p:nvCxnSpPr>
          <p:cNvPr id="23" name="Straight Arrow Connector 22">
            <a:extLst>
              <a:ext uri="{FF2B5EF4-FFF2-40B4-BE49-F238E27FC236}">
                <a16:creationId xmlns:a16="http://schemas.microsoft.com/office/drawing/2014/main" id="{54FFCACE-B206-E513-9ED6-C331176CEEAB}"/>
              </a:ext>
            </a:extLst>
          </p:cNvPr>
          <p:cNvCxnSpPr>
            <a:cxnSpLocks/>
          </p:cNvCxnSpPr>
          <p:nvPr/>
        </p:nvCxnSpPr>
        <p:spPr>
          <a:xfrm>
            <a:off x="6096000" y="1532731"/>
            <a:ext cx="543" cy="495327"/>
          </a:xfrm>
          <a:prstGeom prst="straightConnector1">
            <a:avLst/>
          </a:prstGeom>
          <a:ln w="57150">
            <a:solidFill>
              <a:srgbClr val="FF141D"/>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0412FF01-6A8E-9846-86C6-532519D045A1}"/>
              </a:ext>
            </a:extLst>
          </p:cNvPr>
          <p:cNvSpPr txBox="1"/>
          <p:nvPr/>
        </p:nvSpPr>
        <p:spPr>
          <a:xfrm>
            <a:off x="49697" y="1692007"/>
            <a:ext cx="4329697" cy="1569660"/>
          </a:xfrm>
          <a:prstGeom prst="rect">
            <a:avLst/>
          </a:prstGeom>
          <a:noFill/>
        </p:spPr>
        <p:txBody>
          <a:bodyPr wrap="square">
            <a:spAutoFit/>
          </a:bodyPr>
          <a:lstStyle/>
          <a:p>
            <a:r>
              <a:rPr lang="en-US" dirty="0">
                <a:solidFill>
                  <a:srgbClr val="041562"/>
                </a:solidFill>
              </a:rPr>
              <a:t>Main Inventory ORG</a:t>
            </a:r>
          </a:p>
          <a:p>
            <a:r>
              <a:rPr lang="en-US" dirty="0">
                <a:solidFill>
                  <a:srgbClr val="041562"/>
                </a:solidFill>
              </a:rPr>
              <a:t>“Cairo”</a:t>
            </a:r>
          </a:p>
          <a:p>
            <a:endParaRPr lang="en-US" dirty="0">
              <a:solidFill>
                <a:srgbClr val="041562"/>
              </a:solidFill>
            </a:endParaRPr>
          </a:p>
          <a:p>
            <a:pPr marL="285750" indent="-285750">
              <a:buFontTx/>
              <a:buChar char="-"/>
            </a:pPr>
            <a:r>
              <a:rPr lang="en-US" sz="1400" dirty="0">
                <a:solidFill>
                  <a:srgbClr val="041562"/>
                </a:solidFill>
              </a:rPr>
              <a:t>Finished Goods WH.</a:t>
            </a:r>
          </a:p>
          <a:p>
            <a:pPr marL="285750" indent="-285750">
              <a:buFontTx/>
              <a:buChar char="-"/>
            </a:pPr>
            <a:r>
              <a:rPr lang="en-US" sz="1400" dirty="0">
                <a:solidFill>
                  <a:srgbClr val="041562"/>
                </a:solidFill>
              </a:rPr>
              <a:t>Returns WH.</a:t>
            </a:r>
          </a:p>
          <a:p>
            <a:pPr marL="285750" indent="-285750">
              <a:buFontTx/>
              <a:buChar char="-"/>
            </a:pPr>
            <a:r>
              <a:rPr lang="en-US" sz="1400" dirty="0">
                <a:solidFill>
                  <a:srgbClr val="041562"/>
                </a:solidFill>
              </a:rPr>
              <a:t>Assets WH .</a:t>
            </a:r>
          </a:p>
        </p:txBody>
      </p:sp>
      <p:pic>
        <p:nvPicPr>
          <p:cNvPr id="32" name="Picture 31" descr="A blue line drawing of boxes&#10;&#10;Description automatically generated">
            <a:extLst>
              <a:ext uri="{FF2B5EF4-FFF2-40B4-BE49-F238E27FC236}">
                <a16:creationId xmlns:a16="http://schemas.microsoft.com/office/drawing/2014/main" id="{6E0178DC-A8C5-9219-1CF6-ECF6881A8B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4515" y="2036878"/>
            <a:ext cx="557832" cy="557832"/>
          </a:xfrm>
          <a:prstGeom prst="rect">
            <a:avLst/>
          </a:prstGeom>
        </p:spPr>
      </p:pic>
      <p:sp>
        <p:nvSpPr>
          <p:cNvPr id="33" name="TextBox 32">
            <a:extLst>
              <a:ext uri="{FF2B5EF4-FFF2-40B4-BE49-F238E27FC236}">
                <a16:creationId xmlns:a16="http://schemas.microsoft.com/office/drawing/2014/main" id="{A09578F1-DB17-4D2B-CF36-FE37C52831CE}"/>
              </a:ext>
            </a:extLst>
          </p:cNvPr>
          <p:cNvSpPr txBox="1"/>
          <p:nvPr/>
        </p:nvSpPr>
        <p:spPr>
          <a:xfrm>
            <a:off x="10245878" y="1692007"/>
            <a:ext cx="2129543" cy="2031325"/>
          </a:xfrm>
          <a:prstGeom prst="rect">
            <a:avLst/>
          </a:prstGeom>
          <a:noFill/>
        </p:spPr>
        <p:txBody>
          <a:bodyPr wrap="square">
            <a:spAutoFit/>
          </a:bodyPr>
          <a:lstStyle/>
          <a:p>
            <a:r>
              <a:rPr lang="en-US" dirty="0">
                <a:solidFill>
                  <a:srgbClr val="041562"/>
                </a:solidFill>
              </a:rPr>
              <a:t>Main Inventory                     ORG</a:t>
            </a:r>
          </a:p>
          <a:p>
            <a:r>
              <a:rPr lang="en-US" dirty="0">
                <a:solidFill>
                  <a:srgbClr val="041562"/>
                </a:solidFill>
              </a:rPr>
              <a:t>  “Alex ”</a:t>
            </a:r>
            <a:endParaRPr lang="en-US" sz="1400" dirty="0">
              <a:solidFill>
                <a:srgbClr val="041562"/>
              </a:solidFill>
            </a:endParaRPr>
          </a:p>
          <a:p>
            <a:endParaRPr lang="en-US" sz="1400" dirty="0">
              <a:solidFill>
                <a:srgbClr val="041562"/>
              </a:solidFill>
            </a:endParaRPr>
          </a:p>
          <a:p>
            <a:pPr marL="285750" indent="-285750">
              <a:buFontTx/>
              <a:buChar char="-"/>
            </a:pPr>
            <a:r>
              <a:rPr lang="en-US" sz="1400" dirty="0">
                <a:solidFill>
                  <a:srgbClr val="041562"/>
                </a:solidFill>
              </a:rPr>
              <a:t>Finished Goods WH.</a:t>
            </a:r>
          </a:p>
          <a:p>
            <a:pPr marL="285750" indent="-285750">
              <a:buFontTx/>
              <a:buChar char="-"/>
            </a:pPr>
            <a:r>
              <a:rPr lang="en-US" sz="1400" dirty="0">
                <a:solidFill>
                  <a:srgbClr val="041562"/>
                </a:solidFill>
              </a:rPr>
              <a:t>Returns WH.</a:t>
            </a:r>
          </a:p>
          <a:p>
            <a:pPr marL="285750" indent="-285750">
              <a:buFontTx/>
              <a:buChar char="-"/>
            </a:pPr>
            <a:r>
              <a:rPr lang="en-US" sz="1400" dirty="0">
                <a:solidFill>
                  <a:srgbClr val="041562"/>
                </a:solidFill>
              </a:rPr>
              <a:t>Assets WH .</a:t>
            </a:r>
          </a:p>
          <a:p>
            <a:endParaRPr lang="en-US" sz="1600" dirty="0">
              <a:solidFill>
                <a:srgbClr val="041562"/>
              </a:solidFill>
            </a:endParaRPr>
          </a:p>
        </p:txBody>
      </p:sp>
      <p:pic>
        <p:nvPicPr>
          <p:cNvPr id="34" name="Picture 33" descr="A blue line drawing of boxes&#10;&#10;Description automatically generated">
            <a:extLst>
              <a:ext uri="{FF2B5EF4-FFF2-40B4-BE49-F238E27FC236}">
                <a16:creationId xmlns:a16="http://schemas.microsoft.com/office/drawing/2014/main" id="{BA03BCB6-4340-D3A0-6029-800C3489B5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8046" y="1950475"/>
            <a:ext cx="557832" cy="557832"/>
          </a:xfrm>
          <a:prstGeom prst="rect">
            <a:avLst/>
          </a:prstGeom>
        </p:spPr>
      </p:pic>
      <p:cxnSp>
        <p:nvCxnSpPr>
          <p:cNvPr id="36" name="Straight Arrow Connector 35">
            <a:extLst>
              <a:ext uri="{FF2B5EF4-FFF2-40B4-BE49-F238E27FC236}">
                <a16:creationId xmlns:a16="http://schemas.microsoft.com/office/drawing/2014/main" id="{B6753BBE-CD1A-A000-0DAA-60ACE91E3321}"/>
              </a:ext>
            </a:extLst>
          </p:cNvPr>
          <p:cNvCxnSpPr>
            <a:cxnSpLocks/>
          </p:cNvCxnSpPr>
          <p:nvPr/>
        </p:nvCxnSpPr>
        <p:spPr>
          <a:xfrm flipV="1">
            <a:off x="7301227" y="2335886"/>
            <a:ext cx="2297962" cy="46115"/>
          </a:xfrm>
          <a:prstGeom prst="straightConnector1">
            <a:avLst/>
          </a:prstGeom>
          <a:ln w="57150">
            <a:solidFill>
              <a:srgbClr val="FF141D"/>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F7027FEE-3C38-4BBC-75A8-5CA51B340DE2}"/>
              </a:ext>
            </a:extLst>
          </p:cNvPr>
          <p:cNvCxnSpPr>
            <a:cxnSpLocks/>
          </p:cNvCxnSpPr>
          <p:nvPr/>
        </p:nvCxnSpPr>
        <p:spPr>
          <a:xfrm flipH="1">
            <a:off x="2494209" y="2306973"/>
            <a:ext cx="2077204" cy="0"/>
          </a:xfrm>
          <a:prstGeom prst="straightConnector1">
            <a:avLst/>
          </a:prstGeom>
          <a:ln w="57150">
            <a:solidFill>
              <a:srgbClr val="FF141D"/>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08CBEAF3-46A8-2F84-2F8B-C9D3A92FE726}"/>
              </a:ext>
            </a:extLst>
          </p:cNvPr>
          <p:cNvCxnSpPr>
            <a:cxnSpLocks/>
            <a:endCxn id="18" idx="0"/>
          </p:cNvCxnSpPr>
          <p:nvPr/>
        </p:nvCxnSpPr>
        <p:spPr>
          <a:xfrm>
            <a:off x="1993697" y="3261667"/>
            <a:ext cx="0" cy="536152"/>
          </a:xfrm>
          <a:prstGeom prst="straightConnector1">
            <a:avLst/>
          </a:prstGeom>
          <a:ln w="19050">
            <a:solidFill>
              <a:srgbClr val="FF141D"/>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426AC1E3-9CBF-4F12-7166-E5D00C735278}"/>
              </a:ext>
            </a:extLst>
          </p:cNvPr>
          <p:cNvCxnSpPr>
            <a:cxnSpLocks/>
          </p:cNvCxnSpPr>
          <p:nvPr/>
        </p:nvCxnSpPr>
        <p:spPr>
          <a:xfrm>
            <a:off x="10897395" y="3429000"/>
            <a:ext cx="0" cy="546105"/>
          </a:xfrm>
          <a:prstGeom prst="straightConnector1">
            <a:avLst/>
          </a:prstGeom>
          <a:ln w="19050">
            <a:solidFill>
              <a:srgbClr val="FF141D"/>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Diagonal Corners Snipped 21">
            <a:extLst>
              <a:ext uri="{FF2B5EF4-FFF2-40B4-BE49-F238E27FC236}">
                <a16:creationId xmlns:a16="http://schemas.microsoft.com/office/drawing/2014/main" id="{ECB5DF98-ACAF-8401-DD46-3AEA0A8AE3CF}"/>
              </a:ext>
            </a:extLst>
          </p:cNvPr>
          <p:cNvSpPr/>
          <p:nvPr/>
        </p:nvSpPr>
        <p:spPr>
          <a:xfrm>
            <a:off x="514350" y="309095"/>
            <a:ext cx="2945350" cy="868076"/>
          </a:xfrm>
          <a:custGeom>
            <a:avLst/>
            <a:gdLst>
              <a:gd name="connsiteX0" fmla="*/ 0 w 2945350"/>
              <a:gd name="connsiteY0" fmla="*/ 0 h 868076"/>
              <a:gd name="connsiteX1" fmla="*/ 532127 w 2945350"/>
              <a:gd name="connsiteY1" fmla="*/ 0 h 868076"/>
              <a:gd name="connsiteX2" fmla="*/ 1092261 w 2945350"/>
              <a:gd name="connsiteY2" fmla="*/ 0 h 868076"/>
              <a:gd name="connsiteX3" fmla="*/ 1596381 w 2945350"/>
              <a:gd name="connsiteY3" fmla="*/ 0 h 868076"/>
              <a:gd name="connsiteX4" fmla="*/ 2128508 w 2945350"/>
              <a:gd name="connsiteY4" fmla="*/ 0 h 868076"/>
              <a:gd name="connsiteX5" fmla="*/ 2800668 w 2945350"/>
              <a:gd name="connsiteY5" fmla="*/ 0 h 868076"/>
              <a:gd name="connsiteX6" fmla="*/ 2945350 w 2945350"/>
              <a:gd name="connsiteY6" fmla="*/ 144682 h 868076"/>
              <a:gd name="connsiteX7" fmla="*/ 2945350 w 2945350"/>
              <a:gd name="connsiteY7" fmla="*/ 520847 h 868076"/>
              <a:gd name="connsiteX8" fmla="*/ 2945350 w 2945350"/>
              <a:gd name="connsiteY8" fmla="*/ 868076 h 868076"/>
              <a:gd name="connsiteX9" fmla="*/ 2945350 w 2945350"/>
              <a:gd name="connsiteY9" fmla="*/ 868076 h 868076"/>
              <a:gd name="connsiteX10" fmla="*/ 2357210 w 2945350"/>
              <a:gd name="connsiteY10" fmla="*/ 868076 h 868076"/>
              <a:gd name="connsiteX11" fmla="*/ 1881096 w 2945350"/>
              <a:gd name="connsiteY11" fmla="*/ 868076 h 868076"/>
              <a:gd name="connsiteX12" fmla="*/ 1264949 w 2945350"/>
              <a:gd name="connsiteY12" fmla="*/ 868076 h 868076"/>
              <a:gd name="connsiteX13" fmla="*/ 676809 w 2945350"/>
              <a:gd name="connsiteY13" fmla="*/ 868076 h 868076"/>
              <a:gd name="connsiteX14" fmla="*/ 144682 w 2945350"/>
              <a:gd name="connsiteY14" fmla="*/ 868076 h 868076"/>
              <a:gd name="connsiteX15" fmla="*/ 0 w 2945350"/>
              <a:gd name="connsiteY15" fmla="*/ 723394 h 868076"/>
              <a:gd name="connsiteX16" fmla="*/ 0 w 2945350"/>
              <a:gd name="connsiteY16" fmla="*/ 383399 h 868076"/>
              <a:gd name="connsiteX17" fmla="*/ 0 w 2945350"/>
              <a:gd name="connsiteY17" fmla="*/ 0 h 86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45350" h="868076" fill="none" extrusionOk="0">
                <a:moveTo>
                  <a:pt x="0" y="0"/>
                </a:moveTo>
                <a:cubicBezTo>
                  <a:pt x="182461" y="11844"/>
                  <a:pt x="281955" y="-17124"/>
                  <a:pt x="532127" y="0"/>
                </a:cubicBezTo>
                <a:cubicBezTo>
                  <a:pt x="782299" y="17124"/>
                  <a:pt x="872390" y="20206"/>
                  <a:pt x="1092261" y="0"/>
                </a:cubicBezTo>
                <a:cubicBezTo>
                  <a:pt x="1312132" y="-20206"/>
                  <a:pt x="1427334" y="-1270"/>
                  <a:pt x="1596381" y="0"/>
                </a:cubicBezTo>
                <a:cubicBezTo>
                  <a:pt x="1765428" y="1270"/>
                  <a:pt x="1952342" y="682"/>
                  <a:pt x="2128508" y="0"/>
                </a:cubicBezTo>
                <a:cubicBezTo>
                  <a:pt x="2304674" y="-682"/>
                  <a:pt x="2665096" y="3747"/>
                  <a:pt x="2800668" y="0"/>
                </a:cubicBezTo>
                <a:cubicBezTo>
                  <a:pt x="2843441" y="49016"/>
                  <a:pt x="2876763" y="78336"/>
                  <a:pt x="2945350" y="144682"/>
                </a:cubicBezTo>
                <a:cubicBezTo>
                  <a:pt x="2947150" y="248160"/>
                  <a:pt x="2952042" y="366335"/>
                  <a:pt x="2945350" y="520847"/>
                </a:cubicBezTo>
                <a:cubicBezTo>
                  <a:pt x="2938658" y="675360"/>
                  <a:pt x="2957387" y="752495"/>
                  <a:pt x="2945350" y="868076"/>
                </a:cubicBezTo>
                <a:lnTo>
                  <a:pt x="2945350" y="868076"/>
                </a:lnTo>
                <a:cubicBezTo>
                  <a:pt x="2766760" y="880514"/>
                  <a:pt x="2508724" y="876889"/>
                  <a:pt x="2357210" y="868076"/>
                </a:cubicBezTo>
                <a:cubicBezTo>
                  <a:pt x="2205696" y="859263"/>
                  <a:pt x="2095853" y="857233"/>
                  <a:pt x="1881096" y="868076"/>
                </a:cubicBezTo>
                <a:cubicBezTo>
                  <a:pt x="1666339" y="878919"/>
                  <a:pt x="1407540" y="881459"/>
                  <a:pt x="1264949" y="868076"/>
                </a:cubicBezTo>
                <a:cubicBezTo>
                  <a:pt x="1122358" y="854693"/>
                  <a:pt x="865153" y="871778"/>
                  <a:pt x="676809" y="868076"/>
                </a:cubicBezTo>
                <a:cubicBezTo>
                  <a:pt x="488465" y="864374"/>
                  <a:pt x="254033" y="881672"/>
                  <a:pt x="144682" y="868076"/>
                </a:cubicBezTo>
                <a:cubicBezTo>
                  <a:pt x="112474" y="838522"/>
                  <a:pt x="59270" y="782907"/>
                  <a:pt x="0" y="723394"/>
                </a:cubicBezTo>
                <a:cubicBezTo>
                  <a:pt x="-7114" y="629739"/>
                  <a:pt x="12151" y="537519"/>
                  <a:pt x="0" y="383399"/>
                </a:cubicBezTo>
                <a:cubicBezTo>
                  <a:pt x="-12151" y="229280"/>
                  <a:pt x="-3075" y="92094"/>
                  <a:pt x="0" y="0"/>
                </a:cubicBezTo>
                <a:close/>
              </a:path>
              <a:path w="2945350" h="868076" stroke="0" extrusionOk="0">
                <a:moveTo>
                  <a:pt x="0" y="0"/>
                </a:moveTo>
                <a:cubicBezTo>
                  <a:pt x="111737" y="18098"/>
                  <a:pt x="399155" y="-14150"/>
                  <a:pt x="504120" y="0"/>
                </a:cubicBezTo>
                <a:cubicBezTo>
                  <a:pt x="609085" y="14150"/>
                  <a:pt x="756863" y="-4937"/>
                  <a:pt x="1008240" y="0"/>
                </a:cubicBezTo>
                <a:cubicBezTo>
                  <a:pt x="1259617" y="4937"/>
                  <a:pt x="1351080" y="-1725"/>
                  <a:pt x="1596381" y="0"/>
                </a:cubicBezTo>
                <a:cubicBezTo>
                  <a:pt x="1841682" y="1725"/>
                  <a:pt x="1859052" y="3271"/>
                  <a:pt x="2100501" y="0"/>
                </a:cubicBezTo>
                <a:cubicBezTo>
                  <a:pt x="2341950" y="-3271"/>
                  <a:pt x="2485242" y="32449"/>
                  <a:pt x="2800668" y="0"/>
                </a:cubicBezTo>
                <a:cubicBezTo>
                  <a:pt x="2862812" y="50427"/>
                  <a:pt x="2904978" y="99355"/>
                  <a:pt x="2945350" y="144682"/>
                </a:cubicBezTo>
                <a:cubicBezTo>
                  <a:pt x="2963793" y="257558"/>
                  <a:pt x="2939691" y="396945"/>
                  <a:pt x="2945350" y="520847"/>
                </a:cubicBezTo>
                <a:cubicBezTo>
                  <a:pt x="2951009" y="644749"/>
                  <a:pt x="2958830" y="754338"/>
                  <a:pt x="2945350" y="868076"/>
                </a:cubicBezTo>
                <a:lnTo>
                  <a:pt x="2945350" y="868076"/>
                </a:lnTo>
                <a:cubicBezTo>
                  <a:pt x="2808552" y="882153"/>
                  <a:pt x="2622922" y="861164"/>
                  <a:pt x="2357210" y="868076"/>
                </a:cubicBezTo>
                <a:cubicBezTo>
                  <a:pt x="2091498" y="874988"/>
                  <a:pt x="1999924" y="860881"/>
                  <a:pt x="1741063" y="868076"/>
                </a:cubicBezTo>
                <a:cubicBezTo>
                  <a:pt x="1482202" y="875271"/>
                  <a:pt x="1283014" y="885822"/>
                  <a:pt x="1124916" y="868076"/>
                </a:cubicBezTo>
                <a:cubicBezTo>
                  <a:pt x="966818" y="850330"/>
                  <a:pt x="773370" y="890899"/>
                  <a:pt x="648802" y="868076"/>
                </a:cubicBezTo>
                <a:cubicBezTo>
                  <a:pt x="524234" y="845253"/>
                  <a:pt x="327693" y="859545"/>
                  <a:pt x="144682" y="868076"/>
                </a:cubicBezTo>
                <a:cubicBezTo>
                  <a:pt x="99838" y="825134"/>
                  <a:pt x="50016" y="765157"/>
                  <a:pt x="0" y="723394"/>
                </a:cubicBezTo>
                <a:cubicBezTo>
                  <a:pt x="3805" y="557621"/>
                  <a:pt x="-12787" y="456982"/>
                  <a:pt x="0" y="376165"/>
                </a:cubicBezTo>
                <a:cubicBezTo>
                  <a:pt x="12787" y="295348"/>
                  <a:pt x="-6055" y="104230"/>
                  <a:pt x="0" y="0"/>
                </a:cubicBezTo>
                <a:close/>
              </a:path>
            </a:pathLst>
          </a:custGeom>
          <a:solidFill>
            <a:srgbClr val="EEEEEE"/>
          </a:solidFill>
          <a:ln w="57150">
            <a:solidFill>
              <a:srgbClr val="FF141D"/>
            </a:solidFill>
            <a:extLst>
              <a:ext uri="{C807C97D-BFC1-408E-A445-0C87EB9F89A2}">
                <ask:lineSketchStyleProps xmlns:ask="http://schemas.microsoft.com/office/drawing/2018/sketchyshapes" sd="2583073870">
                  <a:prstGeom prst="snip2Diag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1468F"/>
                </a:solidFill>
                <a:latin typeface="+mj-lt"/>
              </a:rPr>
              <a:t>“System Structure Explanation”</a:t>
            </a:r>
          </a:p>
        </p:txBody>
      </p:sp>
    </p:spTree>
    <p:extLst>
      <p:ext uri="{BB962C8B-B14F-4D97-AF65-F5344CB8AC3E}">
        <p14:creationId xmlns:p14="http://schemas.microsoft.com/office/powerpoint/2010/main" val="4243012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B2818-E25A-EB70-7D36-676928171701}"/>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780B556-78F2-D77F-1EB1-F287D21180ED}"/>
              </a:ext>
            </a:extLst>
          </p:cNvPr>
          <p:cNvSpPr/>
          <p:nvPr/>
        </p:nvSpPr>
        <p:spPr>
          <a:xfrm>
            <a:off x="0" y="6172200"/>
            <a:ext cx="12192000" cy="685800"/>
          </a:xfrm>
          <a:prstGeom prst="rect">
            <a:avLst/>
          </a:prstGeom>
          <a:solidFill>
            <a:srgbClr val="FF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C78B4F6-93FE-CA9C-C159-89223B8B7CC4}"/>
              </a:ext>
            </a:extLst>
          </p:cNvPr>
          <p:cNvSpPr/>
          <p:nvPr/>
        </p:nvSpPr>
        <p:spPr>
          <a:xfrm>
            <a:off x="0" y="6310493"/>
            <a:ext cx="12192000" cy="548640"/>
          </a:xfrm>
          <a:prstGeom prst="rect">
            <a:avLst/>
          </a:prstGeom>
          <a:solidFill>
            <a:srgbClr val="0415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7A6FBB0-0F79-1DFE-0D01-049DC9122E66}"/>
              </a:ext>
            </a:extLst>
          </p:cNvPr>
          <p:cNvSpPr txBox="1"/>
          <p:nvPr/>
        </p:nvSpPr>
        <p:spPr>
          <a:xfrm>
            <a:off x="3630888" y="346224"/>
            <a:ext cx="4930224" cy="646331"/>
          </a:xfrm>
          <a:prstGeom prst="rect">
            <a:avLst/>
          </a:prstGeom>
          <a:noFill/>
        </p:spPr>
        <p:txBody>
          <a:bodyPr wrap="square" rtlCol="0">
            <a:spAutoFit/>
          </a:bodyPr>
          <a:lstStyle/>
          <a:p>
            <a:pPr algn="ctr"/>
            <a:r>
              <a:rPr lang="en-US" sz="3600" dirty="0">
                <a:solidFill>
                  <a:srgbClr val="041562"/>
                </a:solidFill>
              </a:rPr>
              <a:t>Team</a:t>
            </a:r>
          </a:p>
        </p:txBody>
      </p:sp>
      <p:sp>
        <p:nvSpPr>
          <p:cNvPr id="13" name="Oval 12">
            <a:extLst>
              <a:ext uri="{FF2B5EF4-FFF2-40B4-BE49-F238E27FC236}">
                <a16:creationId xmlns:a16="http://schemas.microsoft.com/office/drawing/2014/main" id="{18B0CAA4-EEE6-12B0-0671-FA77A284A906}"/>
              </a:ext>
            </a:extLst>
          </p:cNvPr>
          <p:cNvSpPr/>
          <p:nvPr/>
        </p:nvSpPr>
        <p:spPr>
          <a:xfrm>
            <a:off x="571500" y="2081341"/>
            <a:ext cx="1828800" cy="1828800"/>
          </a:xfrm>
          <a:prstGeom prst="ellipse">
            <a:avLst/>
          </a:prstGeom>
          <a:blipFill>
            <a:blip r:embed="rId2"/>
            <a:stretch>
              <a:fillRect/>
            </a:stretch>
          </a:blipFill>
          <a:ln w="57150">
            <a:solidFill>
              <a:srgbClr val="FF141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959B4D2-756D-2183-01E7-C2E7DB6F1F0C}"/>
              </a:ext>
            </a:extLst>
          </p:cNvPr>
          <p:cNvSpPr/>
          <p:nvPr/>
        </p:nvSpPr>
        <p:spPr>
          <a:xfrm>
            <a:off x="9719998" y="1989568"/>
            <a:ext cx="2057400" cy="2057400"/>
          </a:xfrm>
          <a:prstGeom prst="ellipse">
            <a:avLst/>
          </a:prstGeom>
          <a:blipFill>
            <a:blip r:embed="rId3"/>
            <a:stretch>
              <a:fillRect/>
            </a:stretch>
          </a:blipFill>
          <a:ln w="57150">
            <a:solidFill>
              <a:srgbClr val="FF141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CB557ED-0391-4CC8-04F9-75916BB02A16}"/>
              </a:ext>
            </a:extLst>
          </p:cNvPr>
          <p:cNvSpPr txBox="1"/>
          <p:nvPr/>
        </p:nvSpPr>
        <p:spPr>
          <a:xfrm>
            <a:off x="9763125" y="4277328"/>
            <a:ext cx="2114550" cy="677108"/>
          </a:xfrm>
          <a:prstGeom prst="rect">
            <a:avLst/>
          </a:prstGeom>
          <a:noFill/>
        </p:spPr>
        <p:txBody>
          <a:bodyPr wrap="square" rtlCol="0">
            <a:spAutoFit/>
          </a:bodyPr>
          <a:lstStyle/>
          <a:p>
            <a:pPr algn="ctr"/>
            <a:r>
              <a:rPr lang="en-US" sz="2000" b="1" dirty="0"/>
              <a:t>Nouran Ayman</a:t>
            </a:r>
          </a:p>
          <a:p>
            <a:pPr algn="ctr"/>
            <a:r>
              <a:rPr lang="en-US" dirty="0"/>
              <a:t>BIS Student </a:t>
            </a:r>
          </a:p>
        </p:txBody>
      </p:sp>
      <p:sp>
        <p:nvSpPr>
          <p:cNvPr id="20" name="Oval 19">
            <a:extLst>
              <a:ext uri="{FF2B5EF4-FFF2-40B4-BE49-F238E27FC236}">
                <a16:creationId xmlns:a16="http://schemas.microsoft.com/office/drawing/2014/main" id="{211E5AD8-CAF1-871A-1A02-2B6CD841D3D6}"/>
              </a:ext>
            </a:extLst>
          </p:cNvPr>
          <p:cNvSpPr/>
          <p:nvPr/>
        </p:nvSpPr>
        <p:spPr>
          <a:xfrm>
            <a:off x="2876550" y="2081341"/>
            <a:ext cx="1828800" cy="18288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57150">
            <a:solidFill>
              <a:srgbClr val="FF141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8D56B86-F20B-7161-804A-004080A021D8}"/>
              </a:ext>
            </a:extLst>
          </p:cNvPr>
          <p:cNvSpPr/>
          <p:nvPr/>
        </p:nvSpPr>
        <p:spPr>
          <a:xfrm>
            <a:off x="7600950" y="2081341"/>
            <a:ext cx="1828800" cy="18288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57150">
            <a:solidFill>
              <a:srgbClr val="FF141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6787694-5620-5A76-2AE9-77B9CC1EF2A1}"/>
              </a:ext>
            </a:extLst>
          </p:cNvPr>
          <p:cNvSpPr/>
          <p:nvPr/>
        </p:nvSpPr>
        <p:spPr>
          <a:xfrm>
            <a:off x="5181600" y="1561992"/>
            <a:ext cx="1828800" cy="182880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57150">
            <a:solidFill>
              <a:srgbClr val="FF141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C0AECBF-E040-ECBF-CD57-EDF76C4F6C86}"/>
              </a:ext>
            </a:extLst>
          </p:cNvPr>
          <p:cNvSpPr txBox="1"/>
          <p:nvPr/>
        </p:nvSpPr>
        <p:spPr>
          <a:xfrm>
            <a:off x="428625" y="4116114"/>
            <a:ext cx="2114550" cy="1261884"/>
          </a:xfrm>
          <a:prstGeom prst="rect">
            <a:avLst/>
          </a:prstGeom>
          <a:noFill/>
        </p:spPr>
        <p:txBody>
          <a:bodyPr wrap="square" rtlCol="0">
            <a:spAutoFit/>
          </a:bodyPr>
          <a:lstStyle/>
          <a:p>
            <a:pPr algn="ctr"/>
            <a:r>
              <a:rPr lang="en-US" sz="2000" b="1" dirty="0"/>
              <a:t>Abdulrhman S. Elfeky </a:t>
            </a:r>
          </a:p>
          <a:p>
            <a:pPr algn="ctr"/>
            <a:r>
              <a:rPr lang="en-US" dirty="0"/>
              <a:t>Energy Eng. Student </a:t>
            </a:r>
          </a:p>
        </p:txBody>
      </p:sp>
      <p:sp>
        <p:nvSpPr>
          <p:cNvPr id="24" name="TextBox 23">
            <a:extLst>
              <a:ext uri="{FF2B5EF4-FFF2-40B4-BE49-F238E27FC236}">
                <a16:creationId xmlns:a16="http://schemas.microsoft.com/office/drawing/2014/main" id="{0DB0807B-7917-F3BE-78C1-3414CC9B86A2}"/>
              </a:ext>
            </a:extLst>
          </p:cNvPr>
          <p:cNvSpPr txBox="1"/>
          <p:nvPr/>
        </p:nvSpPr>
        <p:spPr>
          <a:xfrm>
            <a:off x="2708266" y="4116114"/>
            <a:ext cx="2114550" cy="677108"/>
          </a:xfrm>
          <a:prstGeom prst="rect">
            <a:avLst/>
          </a:prstGeom>
          <a:noFill/>
        </p:spPr>
        <p:txBody>
          <a:bodyPr wrap="square" rtlCol="0">
            <a:spAutoFit/>
          </a:bodyPr>
          <a:lstStyle/>
          <a:p>
            <a:pPr algn="ctr"/>
            <a:r>
              <a:rPr lang="en-US" sz="2000" b="1" dirty="0"/>
              <a:t>David Safwat</a:t>
            </a:r>
          </a:p>
          <a:p>
            <a:pPr algn="ctr"/>
            <a:r>
              <a:rPr lang="en-US" dirty="0"/>
              <a:t>BIS Student </a:t>
            </a:r>
          </a:p>
        </p:txBody>
      </p:sp>
      <p:sp>
        <p:nvSpPr>
          <p:cNvPr id="25" name="TextBox 24">
            <a:extLst>
              <a:ext uri="{FF2B5EF4-FFF2-40B4-BE49-F238E27FC236}">
                <a16:creationId xmlns:a16="http://schemas.microsoft.com/office/drawing/2014/main" id="{44DABD0D-9AB9-5F0E-4011-B1968DDFE233}"/>
              </a:ext>
            </a:extLst>
          </p:cNvPr>
          <p:cNvSpPr txBox="1"/>
          <p:nvPr/>
        </p:nvSpPr>
        <p:spPr>
          <a:xfrm>
            <a:off x="7458075" y="4091475"/>
            <a:ext cx="2114550" cy="984885"/>
          </a:xfrm>
          <a:prstGeom prst="rect">
            <a:avLst/>
          </a:prstGeom>
          <a:noFill/>
        </p:spPr>
        <p:txBody>
          <a:bodyPr wrap="square" rtlCol="0">
            <a:spAutoFit/>
          </a:bodyPr>
          <a:lstStyle/>
          <a:p>
            <a:pPr algn="ctr"/>
            <a:r>
              <a:rPr lang="en-US" sz="2000" b="1" dirty="0" err="1"/>
              <a:t>MennaTallah</a:t>
            </a:r>
            <a:r>
              <a:rPr lang="en-US" sz="2000" b="1" dirty="0"/>
              <a:t> Hisham</a:t>
            </a:r>
          </a:p>
          <a:p>
            <a:pPr algn="ctr"/>
            <a:r>
              <a:rPr lang="en-US" dirty="0"/>
              <a:t>BIS Student </a:t>
            </a:r>
          </a:p>
        </p:txBody>
      </p:sp>
      <p:sp>
        <p:nvSpPr>
          <p:cNvPr id="26" name="TextBox 25">
            <a:extLst>
              <a:ext uri="{FF2B5EF4-FFF2-40B4-BE49-F238E27FC236}">
                <a16:creationId xmlns:a16="http://schemas.microsoft.com/office/drawing/2014/main" id="{2948DF05-A8DC-A828-045A-74572F9EEBFD}"/>
              </a:ext>
            </a:extLst>
          </p:cNvPr>
          <p:cNvSpPr txBox="1"/>
          <p:nvPr/>
        </p:nvSpPr>
        <p:spPr>
          <a:xfrm>
            <a:off x="5188876" y="3630997"/>
            <a:ext cx="2114550" cy="984885"/>
          </a:xfrm>
          <a:prstGeom prst="rect">
            <a:avLst/>
          </a:prstGeom>
          <a:noFill/>
        </p:spPr>
        <p:txBody>
          <a:bodyPr wrap="square" rtlCol="0">
            <a:spAutoFit/>
          </a:bodyPr>
          <a:lstStyle/>
          <a:p>
            <a:pPr algn="ctr"/>
            <a:r>
              <a:rPr lang="en-US" sz="2000" dirty="0"/>
              <a:t>“Team Leader”</a:t>
            </a:r>
          </a:p>
          <a:p>
            <a:pPr algn="ctr"/>
            <a:r>
              <a:rPr lang="en-US" sz="2000" b="1" dirty="0"/>
              <a:t>Aly Hosni</a:t>
            </a:r>
          </a:p>
          <a:p>
            <a:pPr algn="ctr"/>
            <a:r>
              <a:rPr lang="en-US" dirty="0"/>
              <a:t>BIS Student </a:t>
            </a:r>
          </a:p>
        </p:txBody>
      </p:sp>
    </p:spTree>
    <p:extLst>
      <p:ext uri="{BB962C8B-B14F-4D97-AF65-F5344CB8AC3E}">
        <p14:creationId xmlns:p14="http://schemas.microsoft.com/office/powerpoint/2010/main" val="427131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6FD19-08F8-960B-83FB-6532CAA22374}"/>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CE5B0073-B355-1231-9DA2-5CBB0E8B2BE8}"/>
              </a:ext>
            </a:extLst>
          </p:cNvPr>
          <p:cNvSpPr/>
          <p:nvPr/>
        </p:nvSpPr>
        <p:spPr>
          <a:xfrm>
            <a:off x="0" y="0"/>
            <a:ext cx="2880360" cy="6858000"/>
          </a:xfrm>
          <a:prstGeom prst="rect">
            <a:avLst/>
          </a:prstGeom>
          <a:solidFill>
            <a:srgbClr val="FF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646DCFE-D8D5-E6BE-E1DE-C6BF813C1F63}"/>
              </a:ext>
            </a:extLst>
          </p:cNvPr>
          <p:cNvSpPr/>
          <p:nvPr/>
        </p:nvSpPr>
        <p:spPr>
          <a:xfrm>
            <a:off x="0" y="0"/>
            <a:ext cx="2743200" cy="6858000"/>
          </a:xfrm>
          <a:prstGeom prst="rect">
            <a:avLst/>
          </a:prstGeom>
          <a:solidFill>
            <a:srgbClr val="0415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Project Outlines</a:t>
            </a:r>
          </a:p>
        </p:txBody>
      </p:sp>
      <p:pic>
        <p:nvPicPr>
          <p:cNvPr id="3" name="Picture 2" descr="A white line drawing of a push pin&#10;&#10;Description automatically generated">
            <a:extLst>
              <a:ext uri="{FF2B5EF4-FFF2-40B4-BE49-F238E27FC236}">
                <a16:creationId xmlns:a16="http://schemas.microsoft.com/office/drawing/2014/main" id="{D3886432-5FCA-C6C9-43D7-FBFCBD1CDF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95" y="1301756"/>
            <a:ext cx="1219370" cy="1219370"/>
          </a:xfrm>
          <a:prstGeom prst="rect">
            <a:avLst/>
          </a:prstGeom>
        </p:spPr>
      </p:pic>
      <p:sp>
        <p:nvSpPr>
          <p:cNvPr id="5" name="TextBox 4">
            <a:extLst>
              <a:ext uri="{FF2B5EF4-FFF2-40B4-BE49-F238E27FC236}">
                <a16:creationId xmlns:a16="http://schemas.microsoft.com/office/drawing/2014/main" id="{0F35F40F-2717-A4D5-F659-8320A68F21EC}"/>
              </a:ext>
            </a:extLst>
          </p:cNvPr>
          <p:cNvSpPr txBox="1"/>
          <p:nvPr/>
        </p:nvSpPr>
        <p:spPr>
          <a:xfrm>
            <a:off x="3162300" y="458956"/>
            <a:ext cx="8705850" cy="5940088"/>
          </a:xfrm>
          <a:prstGeom prst="rect">
            <a:avLst/>
          </a:prstGeom>
          <a:noFill/>
        </p:spPr>
        <p:txBody>
          <a:bodyPr wrap="square" rtlCol="0">
            <a:spAutoFit/>
          </a:bodyPr>
          <a:lstStyle/>
          <a:p>
            <a:r>
              <a:rPr lang="en-US" sz="2800" b="1" dirty="0">
                <a:solidFill>
                  <a:srgbClr val="041562"/>
                </a:solidFill>
              </a:rPr>
              <a:t>Project</a:t>
            </a:r>
            <a:r>
              <a:rPr lang="ar-EG" sz="2800" b="1" dirty="0">
                <a:solidFill>
                  <a:srgbClr val="041562"/>
                </a:solidFill>
              </a:rPr>
              <a:t> </a:t>
            </a:r>
            <a:r>
              <a:rPr lang="en-US" sz="2800" b="1" dirty="0">
                <a:solidFill>
                  <a:srgbClr val="041562"/>
                </a:solidFill>
              </a:rPr>
              <a:t>Objectives:  </a:t>
            </a:r>
          </a:p>
          <a:p>
            <a:endParaRPr lang="en-US" dirty="0"/>
          </a:p>
          <a:p>
            <a:pPr marL="640080" indent="-285750">
              <a:buFont typeface="Arial" panose="020B0604020202020204" pitchFamily="34" charset="0"/>
              <a:buChar char="•"/>
            </a:pPr>
            <a:r>
              <a:rPr lang="en-US" sz="2400" b="1" dirty="0">
                <a:solidFill>
                  <a:srgbClr val="041562"/>
                </a:solidFill>
              </a:rPr>
              <a:t>Market Selection:</a:t>
            </a:r>
            <a:br>
              <a:rPr lang="en-US" dirty="0">
                <a:solidFill>
                  <a:srgbClr val="041562"/>
                </a:solidFill>
              </a:rPr>
            </a:br>
            <a:r>
              <a:rPr lang="en-US" dirty="0">
                <a:solidFill>
                  <a:srgbClr val="041562"/>
                </a:solidFill>
              </a:rPr>
              <a:t> Identify and define the target market that aligns with our business goals and strategic vision.  </a:t>
            </a:r>
          </a:p>
          <a:p>
            <a:pPr marL="640080" indent="-285750">
              <a:buFont typeface="Arial" panose="020B0604020202020204" pitchFamily="34" charset="0"/>
              <a:buChar char="•"/>
            </a:pPr>
            <a:endParaRPr lang="en-US" dirty="0">
              <a:solidFill>
                <a:srgbClr val="041562"/>
              </a:solidFill>
            </a:endParaRPr>
          </a:p>
          <a:p>
            <a:pPr marL="640080" indent="-285750">
              <a:buFont typeface="Arial" panose="020B0604020202020204" pitchFamily="34" charset="0"/>
              <a:buChar char="•"/>
            </a:pPr>
            <a:r>
              <a:rPr lang="en-US" sz="2400" b="1" dirty="0">
                <a:solidFill>
                  <a:srgbClr val="041562"/>
                </a:solidFill>
              </a:rPr>
              <a:t>Business Model Framework:</a:t>
            </a:r>
            <a:br>
              <a:rPr lang="en-US" dirty="0">
                <a:solidFill>
                  <a:srgbClr val="041562"/>
                </a:solidFill>
              </a:rPr>
            </a:br>
            <a:r>
              <a:rPr lang="en-US" dirty="0">
                <a:solidFill>
                  <a:srgbClr val="041562"/>
                </a:solidFill>
              </a:rPr>
              <a:t>Develop a foundational business model structure that outlines our business process.</a:t>
            </a:r>
          </a:p>
          <a:p>
            <a:pPr marL="640080" indent="-285750">
              <a:buFont typeface="Arial" panose="020B0604020202020204" pitchFamily="34" charset="0"/>
              <a:buChar char="•"/>
            </a:pPr>
            <a:endParaRPr lang="en-US" dirty="0">
              <a:solidFill>
                <a:srgbClr val="041562"/>
              </a:solidFill>
            </a:endParaRPr>
          </a:p>
          <a:p>
            <a:pPr marL="640080" indent="-285750">
              <a:buFont typeface="Arial" panose="020B0604020202020204" pitchFamily="34" charset="0"/>
              <a:buChar char="•"/>
            </a:pPr>
            <a:r>
              <a:rPr lang="en-US" sz="2400" b="1" dirty="0">
                <a:solidFill>
                  <a:srgbClr val="041562"/>
                </a:solidFill>
              </a:rPr>
              <a:t>Organizational Hierarchy:</a:t>
            </a:r>
            <a:br>
              <a:rPr lang="en-US" dirty="0">
                <a:solidFill>
                  <a:srgbClr val="041562"/>
                </a:solidFill>
              </a:rPr>
            </a:br>
            <a:r>
              <a:rPr lang="en-US" dirty="0">
                <a:solidFill>
                  <a:srgbClr val="041562"/>
                </a:solidFill>
              </a:rPr>
              <a:t>Design a clear and efficient hierarchical structure to define roles, responsibilities, and reporting relationships within the organization.  </a:t>
            </a:r>
          </a:p>
          <a:p>
            <a:pPr marL="640080" indent="-285750">
              <a:buFont typeface="Arial" panose="020B0604020202020204" pitchFamily="34" charset="0"/>
              <a:buChar char="•"/>
            </a:pPr>
            <a:endParaRPr lang="en-US" dirty="0">
              <a:solidFill>
                <a:srgbClr val="041562"/>
              </a:solidFill>
            </a:endParaRPr>
          </a:p>
          <a:p>
            <a:pPr marL="640080" indent="-285750">
              <a:buFont typeface="Arial" panose="020B0604020202020204" pitchFamily="34" charset="0"/>
              <a:buChar char="•"/>
            </a:pPr>
            <a:r>
              <a:rPr lang="en-US" sz="2800" b="1" dirty="0">
                <a:solidFill>
                  <a:srgbClr val="041562"/>
                </a:solidFill>
              </a:rPr>
              <a:t>Supply Chain Digitalization &amp; Implementation:</a:t>
            </a:r>
            <a:br>
              <a:rPr lang="en-US" dirty="0">
                <a:solidFill>
                  <a:srgbClr val="041562"/>
                </a:solidFill>
              </a:rPr>
            </a:br>
            <a:r>
              <a:rPr lang="en-US" dirty="0">
                <a:solidFill>
                  <a:srgbClr val="041562"/>
                </a:solidFill>
              </a:rPr>
              <a:t>Analyze and justify our supply chain flow, providing a comprehensive overview of its components and functionality. Additionally, outline our strategy for implementing and optimizing the supply chain using Oracle ERP solutions to ensure efficiency and scalability. </a:t>
            </a:r>
          </a:p>
        </p:txBody>
      </p:sp>
    </p:spTree>
    <p:extLst>
      <p:ext uri="{BB962C8B-B14F-4D97-AF65-F5344CB8AC3E}">
        <p14:creationId xmlns:p14="http://schemas.microsoft.com/office/powerpoint/2010/main" val="1368772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8D45B-E1B5-2D98-D78D-5A61B688E1B6}"/>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50E528D-5CF6-BF77-ABF5-17C966E0D24A}"/>
              </a:ext>
            </a:extLst>
          </p:cNvPr>
          <p:cNvSpPr/>
          <p:nvPr/>
        </p:nvSpPr>
        <p:spPr>
          <a:xfrm>
            <a:off x="0" y="0"/>
            <a:ext cx="2880360" cy="6858000"/>
          </a:xfrm>
          <a:prstGeom prst="rect">
            <a:avLst/>
          </a:prstGeom>
          <a:solidFill>
            <a:srgbClr val="FF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EED2B3-87E3-122A-8809-8EFE103E5CA6}"/>
              </a:ext>
            </a:extLst>
          </p:cNvPr>
          <p:cNvSpPr/>
          <p:nvPr/>
        </p:nvSpPr>
        <p:spPr>
          <a:xfrm>
            <a:off x="0" y="0"/>
            <a:ext cx="2743200" cy="6858000"/>
          </a:xfrm>
          <a:prstGeom prst="rect">
            <a:avLst/>
          </a:prstGeom>
          <a:solidFill>
            <a:srgbClr val="0415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Our Market</a:t>
            </a:r>
          </a:p>
        </p:txBody>
      </p:sp>
      <p:sp>
        <p:nvSpPr>
          <p:cNvPr id="5" name="TextBox 4">
            <a:extLst>
              <a:ext uri="{FF2B5EF4-FFF2-40B4-BE49-F238E27FC236}">
                <a16:creationId xmlns:a16="http://schemas.microsoft.com/office/drawing/2014/main" id="{9B992F7E-8998-7233-EEC9-9F5FBBE745C5}"/>
              </a:ext>
            </a:extLst>
          </p:cNvPr>
          <p:cNvSpPr txBox="1"/>
          <p:nvPr/>
        </p:nvSpPr>
        <p:spPr>
          <a:xfrm>
            <a:off x="3162300" y="659011"/>
            <a:ext cx="8705850" cy="5232202"/>
          </a:xfrm>
          <a:prstGeom prst="rect">
            <a:avLst/>
          </a:prstGeom>
          <a:noFill/>
        </p:spPr>
        <p:txBody>
          <a:bodyPr wrap="square" rtlCol="0">
            <a:spAutoFit/>
          </a:bodyPr>
          <a:lstStyle/>
          <a:p>
            <a:r>
              <a:rPr lang="en-US" sz="2800" b="1" dirty="0">
                <a:solidFill>
                  <a:srgbClr val="041562"/>
                </a:solidFill>
              </a:rPr>
              <a:t>We Chose Fashion Retail Market  </a:t>
            </a:r>
          </a:p>
          <a:p>
            <a:r>
              <a:rPr lang="en-US" sz="2800" b="1" dirty="0">
                <a:solidFill>
                  <a:srgbClr val="041562"/>
                </a:solidFill>
              </a:rPr>
              <a:t>Why?</a:t>
            </a:r>
          </a:p>
          <a:p>
            <a:endParaRPr lang="en-US" dirty="0"/>
          </a:p>
          <a:p>
            <a:r>
              <a:rPr lang="en-US" sz="2400" b="1" dirty="0">
                <a:solidFill>
                  <a:srgbClr val="041562"/>
                </a:solidFill>
              </a:rPr>
              <a:t>Complex Network:</a:t>
            </a:r>
            <a:br>
              <a:rPr lang="en-US" sz="2400" dirty="0">
                <a:solidFill>
                  <a:srgbClr val="041562"/>
                </a:solidFill>
              </a:rPr>
            </a:br>
            <a:r>
              <a:rPr lang="en-US" sz="2000" dirty="0">
                <a:solidFill>
                  <a:srgbClr val="041562"/>
                </a:solidFill>
              </a:rPr>
              <a:t>The fashion retail supply chain manages raw materials, production, and product distribution.  </a:t>
            </a:r>
          </a:p>
          <a:p>
            <a:r>
              <a:rPr lang="en-US" sz="2400" b="1" dirty="0">
                <a:solidFill>
                  <a:srgbClr val="041562"/>
                </a:solidFill>
              </a:rPr>
              <a:t>Key Stages:</a:t>
            </a:r>
            <a:br>
              <a:rPr lang="en-US" sz="2400" dirty="0">
                <a:solidFill>
                  <a:srgbClr val="041562"/>
                </a:solidFill>
              </a:rPr>
            </a:br>
            <a:r>
              <a:rPr lang="en-US" sz="2000" dirty="0">
                <a:solidFill>
                  <a:srgbClr val="041562"/>
                </a:solidFill>
              </a:rPr>
              <a:t>Includes fabric sourcing, garment manufacturing, quality control, inventory management, and logistics.  (We will focus on RETAILING)</a:t>
            </a:r>
          </a:p>
          <a:p>
            <a:r>
              <a:rPr lang="en-US" sz="2400" b="1" dirty="0">
                <a:solidFill>
                  <a:srgbClr val="041562"/>
                </a:solidFill>
              </a:rPr>
              <a:t>Speed &amp; Flexibility:</a:t>
            </a:r>
            <a:br>
              <a:rPr lang="en-US" sz="2400" dirty="0">
                <a:solidFill>
                  <a:srgbClr val="041562"/>
                </a:solidFill>
              </a:rPr>
            </a:br>
            <a:r>
              <a:rPr lang="en-US" sz="2000" dirty="0">
                <a:solidFill>
                  <a:srgbClr val="041562"/>
                </a:solidFill>
              </a:rPr>
              <a:t>Essential to meet rapidly changing trends and consumer demands.  </a:t>
            </a:r>
          </a:p>
          <a:p>
            <a:r>
              <a:rPr lang="en-US" sz="2400" b="1" dirty="0">
                <a:solidFill>
                  <a:srgbClr val="041562"/>
                </a:solidFill>
              </a:rPr>
              <a:t>Cost Efficiency</a:t>
            </a:r>
            <a:r>
              <a:rPr lang="en-US" sz="2400" dirty="0">
                <a:solidFill>
                  <a:srgbClr val="041562"/>
                </a:solidFill>
              </a:rPr>
              <a:t>: </a:t>
            </a:r>
            <a:br>
              <a:rPr lang="en-US" sz="2400" dirty="0">
                <a:solidFill>
                  <a:srgbClr val="041562"/>
                </a:solidFill>
              </a:rPr>
            </a:br>
            <a:r>
              <a:rPr lang="en-US" sz="2000" dirty="0">
                <a:solidFill>
                  <a:srgbClr val="041562"/>
                </a:solidFill>
              </a:rPr>
              <a:t>Optimizes resources to reduce costs.  </a:t>
            </a:r>
          </a:p>
          <a:p>
            <a:r>
              <a:rPr lang="en-US" sz="2400" b="1" dirty="0">
                <a:solidFill>
                  <a:srgbClr val="041562"/>
                </a:solidFill>
              </a:rPr>
              <a:t>Competitive Edge:</a:t>
            </a:r>
            <a:br>
              <a:rPr lang="en-US" sz="2400" dirty="0">
                <a:solidFill>
                  <a:srgbClr val="041562"/>
                </a:solidFill>
              </a:rPr>
            </a:br>
            <a:r>
              <a:rPr lang="en-US" sz="2000" dirty="0">
                <a:solidFill>
                  <a:srgbClr val="041562"/>
                </a:solidFill>
              </a:rPr>
              <a:t>Effective management helps retailers stay competitive in a global market.</a:t>
            </a:r>
            <a:endParaRPr lang="en-US" dirty="0">
              <a:solidFill>
                <a:srgbClr val="041562"/>
              </a:solidFill>
            </a:endParaRPr>
          </a:p>
        </p:txBody>
      </p:sp>
      <p:pic>
        <p:nvPicPr>
          <p:cNvPr id="9" name="Picture 8" descr="A white circle with a few segments&#10;&#10;Description automatically generated">
            <a:extLst>
              <a:ext uri="{FF2B5EF4-FFF2-40B4-BE49-F238E27FC236}">
                <a16:creationId xmlns:a16="http://schemas.microsoft.com/office/drawing/2014/main" id="{BB1DD8EC-E829-DEC0-BC1F-AA84845D7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95" y="1301756"/>
            <a:ext cx="1219370" cy="1219370"/>
          </a:xfrm>
          <a:prstGeom prst="rect">
            <a:avLst/>
          </a:prstGeom>
        </p:spPr>
      </p:pic>
    </p:spTree>
    <p:extLst>
      <p:ext uri="{BB962C8B-B14F-4D97-AF65-F5344CB8AC3E}">
        <p14:creationId xmlns:p14="http://schemas.microsoft.com/office/powerpoint/2010/main" val="2643649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97B59-3495-9BAE-8614-B07364186230}"/>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47C59DE-177F-D8F1-8B6F-86A93314BCFC}"/>
              </a:ext>
            </a:extLst>
          </p:cNvPr>
          <p:cNvSpPr/>
          <p:nvPr/>
        </p:nvSpPr>
        <p:spPr>
          <a:xfrm>
            <a:off x="0" y="0"/>
            <a:ext cx="2880360" cy="6858000"/>
          </a:xfrm>
          <a:prstGeom prst="rect">
            <a:avLst/>
          </a:prstGeom>
          <a:solidFill>
            <a:srgbClr val="FF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0E7517F-FD2B-0CC9-1AB7-01A638F54999}"/>
              </a:ext>
            </a:extLst>
          </p:cNvPr>
          <p:cNvSpPr/>
          <p:nvPr/>
        </p:nvSpPr>
        <p:spPr>
          <a:xfrm>
            <a:off x="0" y="0"/>
            <a:ext cx="2743200" cy="6858000"/>
          </a:xfrm>
          <a:prstGeom prst="rect">
            <a:avLst/>
          </a:prstGeom>
          <a:solidFill>
            <a:srgbClr val="0415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Our Firm</a:t>
            </a:r>
          </a:p>
        </p:txBody>
      </p:sp>
      <p:sp>
        <p:nvSpPr>
          <p:cNvPr id="5" name="TextBox 4">
            <a:extLst>
              <a:ext uri="{FF2B5EF4-FFF2-40B4-BE49-F238E27FC236}">
                <a16:creationId xmlns:a16="http://schemas.microsoft.com/office/drawing/2014/main" id="{5911B4D8-6207-2E38-C496-4B3FBC6E7669}"/>
              </a:ext>
            </a:extLst>
          </p:cNvPr>
          <p:cNvSpPr txBox="1"/>
          <p:nvPr/>
        </p:nvSpPr>
        <p:spPr>
          <a:xfrm>
            <a:off x="3162300" y="774427"/>
            <a:ext cx="8705850" cy="5309146"/>
          </a:xfrm>
          <a:prstGeom prst="rect">
            <a:avLst/>
          </a:prstGeom>
          <a:noFill/>
        </p:spPr>
        <p:txBody>
          <a:bodyPr wrap="square" rtlCol="0">
            <a:spAutoFit/>
          </a:bodyPr>
          <a:lstStyle/>
          <a:p>
            <a:pPr algn="ctr"/>
            <a:r>
              <a:rPr lang="en-US" sz="2800" b="1" dirty="0">
                <a:solidFill>
                  <a:srgbClr val="041562"/>
                </a:solidFill>
              </a:rPr>
              <a:t>We created a scenario by </a:t>
            </a:r>
          </a:p>
          <a:p>
            <a:pPr algn="ctr"/>
            <a:r>
              <a:rPr lang="en-US" sz="2800" b="1" dirty="0">
                <a:solidFill>
                  <a:srgbClr val="041562"/>
                </a:solidFill>
              </a:rPr>
              <a:t>establishing a company called VDEL.</a:t>
            </a:r>
          </a:p>
          <a:p>
            <a:endParaRPr lang="en-US" sz="2800" b="1" dirty="0">
              <a:solidFill>
                <a:srgbClr val="041562"/>
              </a:solidFill>
            </a:endParaRPr>
          </a:p>
          <a:p>
            <a:endParaRPr lang="en-US" sz="2800" b="1" dirty="0">
              <a:solidFill>
                <a:srgbClr val="041562"/>
              </a:solidFill>
            </a:endParaRPr>
          </a:p>
          <a:p>
            <a:endParaRPr lang="en-US" sz="2800" b="1" dirty="0">
              <a:solidFill>
                <a:srgbClr val="041562"/>
              </a:solidFill>
            </a:endParaRPr>
          </a:p>
          <a:p>
            <a:endParaRPr lang="en-US" sz="2800" b="1" dirty="0">
              <a:solidFill>
                <a:srgbClr val="041562"/>
              </a:solidFill>
            </a:endParaRPr>
          </a:p>
          <a:p>
            <a:endParaRPr lang="en-US" sz="2800" b="1" dirty="0">
              <a:solidFill>
                <a:srgbClr val="041562"/>
              </a:solidFill>
            </a:endParaRPr>
          </a:p>
          <a:p>
            <a:endParaRPr lang="en-US" sz="2800" b="1" dirty="0">
              <a:solidFill>
                <a:srgbClr val="041562"/>
              </a:solidFill>
            </a:endParaRPr>
          </a:p>
          <a:p>
            <a:pPr algn="ctr"/>
            <a:r>
              <a:rPr lang="en-US" sz="2300" b="1" dirty="0">
                <a:solidFill>
                  <a:srgbClr val="041562"/>
                </a:solidFill>
              </a:rPr>
              <a:t>VDEL</a:t>
            </a:r>
            <a:r>
              <a:rPr lang="en-US" sz="2300" dirty="0">
                <a:solidFill>
                  <a:srgbClr val="041562"/>
                </a:solidFill>
              </a:rPr>
              <a:t> offers eco-friendly clothing made from sustainable materials, prioritizing fair labor, renewable energy, and minimal, recyclable packaging. The brand promotes circular fashion, encourages garment recycling, and builds customer trust through transparency and education.</a:t>
            </a:r>
          </a:p>
        </p:txBody>
      </p:sp>
      <p:pic>
        <p:nvPicPr>
          <p:cNvPr id="3" name="Picture 2" descr="A white building with a black background&#10;&#10;Description automatically generated">
            <a:extLst>
              <a:ext uri="{FF2B5EF4-FFF2-40B4-BE49-F238E27FC236}">
                <a16:creationId xmlns:a16="http://schemas.microsoft.com/office/drawing/2014/main" id="{DAA57229-074F-A925-1165-EC2B19A28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495" y="1301756"/>
            <a:ext cx="1219370" cy="1219370"/>
          </a:xfrm>
          <a:prstGeom prst="rect">
            <a:avLst/>
          </a:prstGeom>
        </p:spPr>
      </p:pic>
      <p:sp>
        <p:nvSpPr>
          <p:cNvPr id="8" name="TextBox 7">
            <a:extLst>
              <a:ext uri="{FF2B5EF4-FFF2-40B4-BE49-F238E27FC236}">
                <a16:creationId xmlns:a16="http://schemas.microsoft.com/office/drawing/2014/main" id="{88928B6B-78D4-14EF-0748-8CC6272D9D27}"/>
              </a:ext>
            </a:extLst>
          </p:cNvPr>
          <p:cNvSpPr txBox="1"/>
          <p:nvPr/>
        </p:nvSpPr>
        <p:spPr>
          <a:xfrm>
            <a:off x="5321865" y="1651693"/>
            <a:ext cx="4386720" cy="2416046"/>
          </a:xfrm>
          <a:prstGeom prst="rect">
            <a:avLst/>
          </a:prstGeom>
          <a:noFill/>
        </p:spPr>
        <p:txBody>
          <a:bodyPr wrap="square" rtlCol="0">
            <a:spAutoFit/>
          </a:bodyPr>
          <a:lstStyle/>
          <a:p>
            <a:pPr algn="ctr"/>
            <a:r>
              <a:rPr lang="en-US" sz="11500" b="1" dirty="0">
                <a:latin typeface="Candara Light" panose="020E0502030303020204" pitchFamily="34" charset="0"/>
                <a:cs typeface="Quire Sans" panose="020B0502040204020203" pitchFamily="34" charset="0"/>
              </a:rPr>
              <a:t>VDEL</a:t>
            </a:r>
            <a:endParaRPr lang="en-US" sz="8000" b="1" dirty="0">
              <a:latin typeface="Candara Light" panose="020E0502030303020204" pitchFamily="34" charset="0"/>
              <a:cs typeface="Quire Sans" panose="020B0502040204020203" pitchFamily="34" charset="0"/>
            </a:endParaRPr>
          </a:p>
          <a:p>
            <a:pPr algn="ctr"/>
            <a:r>
              <a:rPr lang="en-US" sz="3600" dirty="0">
                <a:latin typeface="Candara Light" panose="020E0502030303020204" pitchFamily="34" charset="0"/>
                <a:cs typeface="Quire Sans" panose="020B0502040204020203" pitchFamily="34" charset="0"/>
              </a:rPr>
              <a:t>Fashion House</a:t>
            </a:r>
            <a:endParaRPr lang="en-US" sz="1400" dirty="0">
              <a:latin typeface="Candara Light" panose="020E0502030303020204" pitchFamily="34" charset="0"/>
              <a:cs typeface="Quire Sans" panose="020B0502040204020203" pitchFamily="34" charset="0"/>
            </a:endParaRPr>
          </a:p>
        </p:txBody>
      </p:sp>
    </p:spTree>
    <p:extLst>
      <p:ext uri="{BB962C8B-B14F-4D97-AF65-F5344CB8AC3E}">
        <p14:creationId xmlns:p14="http://schemas.microsoft.com/office/powerpoint/2010/main" val="133424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B906B-A003-9251-B3B2-B54FF15976FE}"/>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C58FE365-3BAE-2B11-ECC6-84693AC2FB4A}"/>
              </a:ext>
            </a:extLst>
          </p:cNvPr>
          <p:cNvSpPr/>
          <p:nvPr/>
        </p:nvSpPr>
        <p:spPr>
          <a:xfrm>
            <a:off x="0" y="0"/>
            <a:ext cx="2880360" cy="6858000"/>
          </a:xfrm>
          <a:prstGeom prst="rect">
            <a:avLst/>
          </a:prstGeom>
          <a:solidFill>
            <a:srgbClr val="FF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49DE27B-C84C-4259-4548-2DE7440D9B89}"/>
              </a:ext>
            </a:extLst>
          </p:cNvPr>
          <p:cNvSpPr/>
          <p:nvPr/>
        </p:nvSpPr>
        <p:spPr>
          <a:xfrm>
            <a:off x="0" y="0"/>
            <a:ext cx="2743200" cy="6858000"/>
          </a:xfrm>
          <a:prstGeom prst="rect">
            <a:avLst/>
          </a:prstGeom>
          <a:solidFill>
            <a:srgbClr val="0415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Why ERP?</a:t>
            </a:r>
          </a:p>
        </p:txBody>
      </p:sp>
      <p:sp>
        <p:nvSpPr>
          <p:cNvPr id="5" name="TextBox 4">
            <a:extLst>
              <a:ext uri="{FF2B5EF4-FFF2-40B4-BE49-F238E27FC236}">
                <a16:creationId xmlns:a16="http://schemas.microsoft.com/office/drawing/2014/main" id="{286B1651-18A0-F9AB-54C3-79B2A55773E1}"/>
              </a:ext>
            </a:extLst>
          </p:cNvPr>
          <p:cNvSpPr txBox="1"/>
          <p:nvPr/>
        </p:nvSpPr>
        <p:spPr>
          <a:xfrm>
            <a:off x="3171911" y="201007"/>
            <a:ext cx="8705850" cy="6494085"/>
          </a:xfrm>
          <a:prstGeom prst="rect">
            <a:avLst/>
          </a:prstGeom>
          <a:noFill/>
        </p:spPr>
        <p:txBody>
          <a:bodyPr wrap="square" rtlCol="0">
            <a:spAutoFit/>
          </a:bodyPr>
          <a:lstStyle/>
          <a:p>
            <a:r>
              <a:rPr lang="en-US" sz="2800" b="1" dirty="0">
                <a:solidFill>
                  <a:srgbClr val="041562"/>
                </a:solidFill>
              </a:rPr>
              <a:t>Digitalization of Our Business Using                          ERP</a:t>
            </a:r>
          </a:p>
          <a:p>
            <a:pPr marL="457200" indent="-457200">
              <a:buFont typeface="Arial" panose="020B0604020202020204" pitchFamily="34" charset="0"/>
              <a:buChar char="•"/>
            </a:pPr>
            <a:endParaRPr lang="en-US" sz="2400" b="1" dirty="0">
              <a:solidFill>
                <a:srgbClr val="041562"/>
              </a:solidFill>
            </a:endParaRPr>
          </a:p>
          <a:p>
            <a:pPr marL="342900" indent="-342900">
              <a:buFont typeface="Arial" panose="020B0604020202020204" pitchFamily="34" charset="0"/>
              <a:buChar char="•"/>
            </a:pPr>
            <a:r>
              <a:rPr lang="en-US" sz="2400" b="1" dirty="0">
                <a:solidFill>
                  <a:srgbClr val="041562"/>
                </a:solidFill>
              </a:rPr>
              <a:t>Efficiency:</a:t>
            </a:r>
            <a:br>
              <a:rPr lang="en-US" sz="2400" dirty="0">
                <a:solidFill>
                  <a:srgbClr val="041562"/>
                </a:solidFill>
              </a:rPr>
            </a:br>
            <a:r>
              <a:rPr lang="en-US" sz="2400" dirty="0">
                <a:solidFill>
                  <a:srgbClr val="041562"/>
                </a:solidFill>
              </a:rPr>
              <a:t>Automation streamlines inventory, order processing, and logistics, reducing errors and delays.  </a:t>
            </a:r>
          </a:p>
          <a:p>
            <a:pPr marL="342900" indent="-342900">
              <a:buFont typeface="Arial" panose="020B0604020202020204" pitchFamily="34" charset="0"/>
              <a:buChar char="•"/>
            </a:pPr>
            <a:r>
              <a:rPr lang="en-US" sz="2400" b="1" dirty="0">
                <a:solidFill>
                  <a:srgbClr val="041562"/>
                </a:solidFill>
              </a:rPr>
              <a:t>Centralized Data:</a:t>
            </a:r>
            <a:br>
              <a:rPr lang="en-US" sz="2400" dirty="0">
                <a:solidFill>
                  <a:srgbClr val="041562"/>
                </a:solidFill>
              </a:rPr>
            </a:br>
            <a:r>
              <a:rPr lang="en-US" sz="2400" dirty="0">
                <a:solidFill>
                  <a:srgbClr val="041562"/>
                </a:solidFill>
              </a:rPr>
              <a:t>Real-time access to inventory and supplier data ensures transparency and consistency.  </a:t>
            </a:r>
          </a:p>
          <a:p>
            <a:pPr marL="342900" indent="-342900">
              <a:buFont typeface="Arial" panose="020B0604020202020204" pitchFamily="34" charset="0"/>
              <a:buChar char="•"/>
            </a:pPr>
            <a:r>
              <a:rPr lang="en-US" sz="2400" b="1" dirty="0">
                <a:solidFill>
                  <a:srgbClr val="041562"/>
                </a:solidFill>
              </a:rPr>
              <a:t>Scalability:</a:t>
            </a:r>
            <a:br>
              <a:rPr lang="en-US" sz="2400" dirty="0">
                <a:solidFill>
                  <a:srgbClr val="041562"/>
                </a:solidFill>
              </a:rPr>
            </a:br>
            <a:r>
              <a:rPr lang="en-US" sz="2400" dirty="0">
                <a:solidFill>
                  <a:srgbClr val="041562"/>
                </a:solidFill>
              </a:rPr>
              <a:t>Easily adapts to growing production demands and expanding networks.  </a:t>
            </a:r>
          </a:p>
          <a:p>
            <a:pPr marL="342900" indent="-342900">
              <a:buFont typeface="Arial" panose="020B0604020202020204" pitchFamily="34" charset="0"/>
              <a:buChar char="•"/>
            </a:pPr>
            <a:r>
              <a:rPr lang="en-US" sz="2400" b="1" dirty="0">
                <a:solidFill>
                  <a:srgbClr val="041562"/>
                </a:solidFill>
              </a:rPr>
              <a:t>Cost Reduction:</a:t>
            </a:r>
            <a:br>
              <a:rPr lang="en-US" sz="2400" dirty="0">
                <a:solidFill>
                  <a:srgbClr val="041562"/>
                </a:solidFill>
              </a:rPr>
            </a:br>
            <a:r>
              <a:rPr lang="en-US" sz="2400" dirty="0">
                <a:solidFill>
                  <a:srgbClr val="041562"/>
                </a:solidFill>
              </a:rPr>
              <a:t>Minimizes errors, optimizes resources, and cuts logistics and administrative costs.  </a:t>
            </a:r>
          </a:p>
          <a:p>
            <a:pPr marL="342900" indent="-342900">
              <a:buFont typeface="Arial" panose="020B0604020202020204" pitchFamily="34" charset="0"/>
              <a:buChar char="•"/>
            </a:pPr>
            <a:r>
              <a:rPr lang="en-US" sz="2400" b="1" dirty="0">
                <a:solidFill>
                  <a:srgbClr val="041562"/>
                </a:solidFill>
              </a:rPr>
              <a:t>Collaboration:</a:t>
            </a:r>
            <a:br>
              <a:rPr lang="en-US" sz="2400" b="1" dirty="0">
                <a:solidFill>
                  <a:srgbClr val="041562"/>
                </a:solidFill>
              </a:rPr>
            </a:br>
            <a:r>
              <a:rPr lang="en-US" sz="2400" dirty="0">
                <a:solidFill>
                  <a:srgbClr val="041562"/>
                </a:solidFill>
              </a:rPr>
              <a:t>Integrated data enhances coordination between procurement, production, and logistics teams. </a:t>
            </a:r>
            <a:endParaRPr lang="ar-EG" sz="2400" dirty="0">
              <a:solidFill>
                <a:srgbClr val="041562"/>
              </a:solidFill>
            </a:endParaRPr>
          </a:p>
        </p:txBody>
      </p:sp>
      <p:pic>
        <p:nvPicPr>
          <p:cNvPr id="10" name="Picture 9" descr="A circular logo with white text&#10;&#10;Description automatically generated">
            <a:extLst>
              <a:ext uri="{FF2B5EF4-FFF2-40B4-BE49-F238E27FC236}">
                <a16:creationId xmlns:a16="http://schemas.microsoft.com/office/drawing/2014/main" id="{D7F9682C-7AC8-AC88-9ED1-D8C4C83D1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28" y="1301756"/>
            <a:ext cx="1219370" cy="1219370"/>
          </a:xfrm>
          <a:prstGeom prst="rect">
            <a:avLst/>
          </a:prstGeom>
        </p:spPr>
      </p:pic>
      <p:pic>
        <p:nvPicPr>
          <p:cNvPr id="11" name="Picture 8" descr="Oracle Logo, symbol, meaning, history, PNG, brand">
            <a:extLst>
              <a:ext uri="{FF2B5EF4-FFF2-40B4-BE49-F238E27FC236}">
                <a16:creationId xmlns:a16="http://schemas.microsoft.com/office/drawing/2014/main" id="{DB8798E5-482C-BFD7-BDB7-9ECC1B1E9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6290" y="0"/>
            <a:ext cx="1723986" cy="969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41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47D52-4265-8EFA-8AFA-4412AE2E6F0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B2C203A3-872D-1768-917D-9B7FF2BFB7C3}"/>
              </a:ext>
            </a:extLst>
          </p:cNvPr>
          <p:cNvSpPr/>
          <p:nvPr/>
        </p:nvSpPr>
        <p:spPr>
          <a:xfrm>
            <a:off x="0" y="0"/>
            <a:ext cx="2880360" cy="6858000"/>
          </a:xfrm>
          <a:prstGeom prst="rect">
            <a:avLst/>
          </a:prstGeom>
          <a:solidFill>
            <a:srgbClr val="FF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FBDEB78-33CF-C22A-E7B0-E5B0891B9422}"/>
              </a:ext>
            </a:extLst>
          </p:cNvPr>
          <p:cNvSpPr/>
          <p:nvPr/>
        </p:nvSpPr>
        <p:spPr>
          <a:xfrm>
            <a:off x="0" y="0"/>
            <a:ext cx="2743200" cy="6858000"/>
          </a:xfrm>
          <a:prstGeom prst="rect">
            <a:avLst/>
          </a:prstGeom>
          <a:solidFill>
            <a:srgbClr val="0415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Challenges Will Solved</a:t>
            </a:r>
          </a:p>
        </p:txBody>
      </p:sp>
      <p:sp>
        <p:nvSpPr>
          <p:cNvPr id="5" name="TextBox 4">
            <a:extLst>
              <a:ext uri="{FF2B5EF4-FFF2-40B4-BE49-F238E27FC236}">
                <a16:creationId xmlns:a16="http://schemas.microsoft.com/office/drawing/2014/main" id="{5032EC1C-0432-1679-B4A1-215AD0194BF9}"/>
              </a:ext>
            </a:extLst>
          </p:cNvPr>
          <p:cNvSpPr txBox="1"/>
          <p:nvPr/>
        </p:nvSpPr>
        <p:spPr>
          <a:xfrm>
            <a:off x="3410857" y="175659"/>
            <a:ext cx="8466904" cy="6463308"/>
          </a:xfrm>
          <a:prstGeom prst="rect">
            <a:avLst/>
          </a:prstGeom>
          <a:noFill/>
        </p:spPr>
        <p:txBody>
          <a:bodyPr wrap="square" rtlCol="0">
            <a:spAutoFit/>
          </a:bodyPr>
          <a:lstStyle/>
          <a:p>
            <a:r>
              <a:rPr lang="en-US" sz="2300" b="1" dirty="0">
                <a:solidFill>
                  <a:srgbClr val="041562"/>
                </a:solidFill>
                <a:cs typeface="Calibri" panose="020F0502020204030204" pitchFamily="34" charset="0"/>
              </a:rPr>
              <a:t>• Inefficient Inventory Management: </a:t>
            </a:r>
            <a:br>
              <a:rPr lang="ar-EG" sz="2300" b="1" dirty="0">
                <a:solidFill>
                  <a:srgbClr val="041562"/>
                </a:solidFill>
                <a:cs typeface="Calibri" panose="020F0502020204030204" pitchFamily="34" charset="0"/>
              </a:rPr>
            </a:br>
            <a:r>
              <a:rPr lang="en-US" sz="2300" dirty="0">
                <a:solidFill>
                  <a:srgbClr val="041562"/>
                </a:solidFill>
                <a:cs typeface="Calibri" panose="020F0502020204030204" pitchFamily="34" charset="0"/>
              </a:rPr>
              <a:t>ERP system will introduce real-time inventory tracking and automated alerts. </a:t>
            </a:r>
          </a:p>
          <a:p>
            <a:endParaRPr lang="en-US" sz="2300" b="1" dirty="0">
              <a:solidFill>
                <a:srgbClr val="041562"/>
              </a:solidFill>
              <a:cs typeface="Calibri" panose="020F0502020204030204" pitchFamily="34" charset="0"/>
            </a:endParaRPr>
          </a:p>
          <a:p>
            <a:r>
              <a:rPr lang="en-US" sz="2300" b="1" dirty="0">
                <a:solidFill>
                  <a:srgbClr val="041562"/>
                </a:solidFill>
                <a:cs typeface="Calibri" panose="020F0502020204030204" pitchFamily="34" charset="0"/>
              </a:rPr>
              <a:t>• Lack of Data for Decision-Making: </a:t>
            </a:r>
            <a:br>
              <a:rPr lang="ar-EG" sz="2300" b="1" dirty="0">
                <a:solidFill>
                  <a:srgbClr val="041562"/>
                </a:solidFill>
                <a:cs typeface="Calibri" panose="020F0502020204030204" pitchFamily="34" charset="0"/>
              </a:rPr>
            </a:br>
            <a:r>
              <a:rPr lang="en-US" sz="2300" dirty="0">
                <a:solidFill>
                  <a:srgbClr val="041562"/>
                </a:solidFill>
                <a:cs typeface="Calibri" panose="020F0502020204030204" pitchFamily="34" charset="0"/>
              </a:rPr>
              <a:t>Centralized data in an ERP system provide insights for strategic planning.</a:t>
            </a:r>
          </a:p>
          <a:p>
            <a:endParaRPr lang="en-US" sz="2300" b="1" dirty="0">
              <a:solidFill>
                <a:srgbClr val="041562"/>
              </a:solidFill>
              <a:cs typeface="Calibri" panose="020F0502020204030204" pitchFamily="34" charset="0"/>
            </a:endParaRPr>
          </a:p>
          <a:p>
            <a:r>
              <a:rPr lang="en-US" sz="2300" b="1" dirty="0">
                <a:solidFill>
                  <a:srgbClr val="041562"/>
                </a:solidFill>
                <a:cs typeface="Calibri" panose="020F0502020204030204" pitchFamily="34" charset="0"/>
              </a:rPr>
              <a:t>• Limited Customer Insight: </a:t>
            </a:r>
            <a:br>
              <a:rPr lang="ar-EG" sz="2300" b="1" dirty="0">
                <a:solidFill>
                  <a:srgbClr val="041562"/>
                </a:solidFill>
                <a:cs typeface="Calibri" panose="020F0502020204030204" pitchFamily="34" charset="0"/>
              </a:rPr>
            </a:br>
            <a:r>
              <a:rPr lang="en-US" sz="2300" dirty="0">
                <a:solidFill>
                  <a:srgbClr val="041562"/>
                </a:solidFill>
                <a:cs typeface="Calibri" panose="020F0502020204030204" pitchFamily="34" charset="0"/>
              </a:rPr>
              <a:t>ERP-enhanced CRM tools enable better customer engagement and targeted promotions.</a:t>
            </a:r>
          </a:p>
          <a:p>
            <a:endParaRPr lang="en-US" sz="2300" b="1" dirty="0">
              <a:solidFill>
                <a:srgbClr val="041562"/>
              </a:solidFill>
              <a:cs typeface="Calibri" panose="020F0502020204030204" pitchFamily="34" charset="0"/>
            </a:endParaRPr>
          </a:p>
          <a:p>
            <a:r>
              <a:rPr lang="en-US" sz="2300" b="1" dirty="0">
                <a:solidFill>
                  <a:srgbClr val="041562"/>
                </a:solidFill>
                <a:cs typeface="Calibri" panose="020F0502020204030204" pitchFamily="34" charset="0"/>
              </a:rPr>
              <a:t>• Financial management Inefficiencies: </a:t>
            </a:r>
            <a:br>
              <a:rPr lang="ar-EG" sz="2300" b="1" dirty="0">
                <a:solidFill>
                  <a:srgbClr val="041562"/>
                </a:solidFill>
                <a:cs typeface="Calibri" panose="020F0502020204030204" pitchFamily="34" charset="0"/>
              </a:rPr>
            </a:br>
            <a:r>
              <a:rPr lang="en-US" sz="2300" dirty="0">
                <a:solidFill>
                  <a:srgbClr val="041562"/>
                </a:solidFill>
                <a:cs typeface="Calibri" panose="020F0502020204030204" pitchFamily="34" charset="0"/>
              </a:rPr>
              <a:t>ERP automation ensures accuracy , and better financial visibility.</a:t>
            </a:r>
          </a:p>
          <a:p>
            <a:endParaRPr lang="en-US" sz="2300" b="1" dirty="0">
              <a:solidFill>
                <a:srgbClr val="041562"/>
              </a:solidFill>
              <a:cs typeface="Calibri" panose="020F0502020204030204" pitchFamily="34" charset="0"/>
            </a:endParaRPr>
          </a:p>
          <a:p>
            <a:r>
              <a:rPr lang="en-US" sz="2300" b="1" dirty="0">
                <a:solidFill>
                  <a:srgbClr val="041562"/>
                </a:solidFill>
                <a:cs typeface="Calibri" panose="020F0502020204030204" pitchFamily="34" charset="0"/>
              </a:rPr>
              <a:t>• Poor Collaboration across departments :</a:t>
            </a:r>
            <a:br>
              <a:rPr lang="ar-EG" sz="2300" b="1" dirty="0">
                <a:solidFill>
                  <a:srgbClr val="041562"/>
                </a:solidFill>
                <a:cs typeface="Calibri" panose="020F0502020204030204" pitchFamily="34" charset="0"/>
              </a:rPr>
            </a:br>
            <a:r>
              <a:rPr lang="en-US" sz="2300" dirty="0">
                <a:solidFill>
                  <a:srgbClr val="041562"/>
                </a:solidFill>
                <a:cs typeface="Calibri" panose="020F0502020204030204" pitchFamily="34" charset="0"/>
              </a:rPr>
              <a:t>A centralized ERP platform will enhance communication between all departments.</a:t>
            </a:r>
          </a:p>
        </p:txBody>
      </p:sp>
      <p:pic>
        <p:nvPicPr>
          <p:cNvPr id="3" name="Picture 2" descr="A white circle with a dart in center&#10;&#10;Description automatically generated">
            <a:extLst>
              <a:ext uri="{FF2B5EF4-FFF2-40B4-BE49-F238E27FC236}">
                <a16:creationId xmlns:a16="http://schemas.microsoft.com/office/drawing/2014/main" id="{3A7B2BFB-EB76-7E96-5FBA-0C5274A3E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95" y="1301756"/>
            <a:ext cx="1219370" cy="1219370"/>
          </a:xfrm>
          <a:prstGeom prst="rect">
            <a:avLst/>
          </a:prstGeom>
        </p:spPr>
      </p:pic>
    </p:spTree>
    <p:extLst>
      <p:ext uri="{BB962C8B-B14F-4D97-AF65-F5344CB8AC3E}">
        <p14:creationId xmlns:p14="http://schemas.microsoft.com/office/powerpoint/2010/main" val="3805005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6A89A-F47C-E77D-D783-0C121B5B2710}"/>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EA9FA4E-1B50-3FDB-9408-0AF8E57DA81D}"/>
              </a:ext>
            </a:extLst>
          </p:cNvPr>
          <p:cNvSpPr/>
          <p:nvPr/>
        </p:nvSpPr>
        <p:spPr>
          <a:xfrm>
            <a:off x="0" y="0"/>
            <a:ext cx="2880360" cy="6858000"/>
          </a:xfrm>
          <a:prstGeom prst="rect">
            <a:avLst/>
          </a:prstGeom>
          <a:solidFill>
            <a:srgbClr val="FF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1CE8E3D-73E8-A1DA-D47A-3F0F1BD1CF4C}"/>
              </a:ext>
            </a:extLst>
          </p:cNvPr>
          <p:cNvSpPr/>
          <p:nvPr/>
        </p:nvSpPr>
        <p:spPr>
          <a:xfrm>
            <a:off x="0" y="0"/>
            <a:ext cx="2743200" cy="6858000"/>
          </a:xfrm>
          <a:prstGeom prst="rect">
            <a:avLst/>
          </a:prstGeom>
          <a:solidFill>
            <a:srgbClr val="0415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SCM Applications </a:t>
            </a:r>
          </a:p>
        </p:txBody>
      </p:sp>
      <p:sp>
        <p:nvSpPr>
          <p:cNvPr id="5" name="TextBox 4">
            <a:extLst>
              <a:ext uri="{FF2B5EF4-FFF2-40B4-BE49-F238E27FC236}">
                <a16:creationId xmlns:a16="http://schemas.microsoft.com/office/drawing/2014/main" id="{56C3DD7C-0D44-1FF3-4797-953D083F1DF3}"/>
              </a:ext>
            </a:extLst>
          </p:cNvPr>
          <p:cNvSpPr txBox="1"/>
          <p:nvPr/>
        </p:nvSpPr>
        <p:spPr>
          <a:xfrm>
            <a:off x="3171911" y="612844"/>
            <a:ext cx="8705850" cy="5632311"/>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rgbClr val="041562"/>
                </a:solidFill>
              </a:rPr>
              <a:t>Oracle Procurement:</a:t>
            </a:r>
            <a:br>
              <a:rPr lang="en-US" sz="2400" b="1" dirty="0">
                <a:solidFill>
                  <a:srgbClr val="041562"/>
                </a:solidFill>
              </a:rPr>
            </a:br>
            <a:r>
              <a:rPr lang="en-US" sz="2400" dirty="0">
                <a:solidFill>
                  <a:srgbClr val="041562"/>
                </a:solidFill>
              </a:rPr>
              <a:t>Streamlines sourcing sustainable materials like organic cotton and recycled fabrics by automating purchase orders and procurement workflows, ensuring timely restocking .</a:t>
            </a:r>
          </a:p>
          <a:p>
            <a:pPr marL="342900" indent="-342900">
              <a:buFont typeface="Arial" panose="020B0604020202020204" pitchFamily="34" charset="0"/>
              <a:buChar char="•"/>
            </a:pPr>
            <a:endParaRPr lang="en-US" sz="2400" dirty="0">
              <a:solidFill>
                <a:srgbClr val="041562"/>
              </a:solidFill>
            </a:endParaRPr>
          </a:p>
          <a:p>
            <a:pPr marL="342900" indent="-342900">
              <a:buFont typeface="Arial" panose="020B0604020202020204" pitchFamily="34" charset="0"/>
              <a:buChar char="•"/>
            </a:pPr>
            <a:r>
              <a:rPr lang="en-US" sz="2400" b="1" dirty="0">
                <a:solidFill>
                  <a:srgbClr val="041562"/>
                </a:solidFill>
              </a:rPr>
              <a:t>Oracle Inventory Management:</a:t>
            </a:r>
            <a:br>
              <a:rPr lang="en-US" sz="2400" b="1" dirty="0">
                <a:solidFill>
                  <a:srgbClr val="041562"/>
                </a:solidFill>
              </a:rPr>
            </a:br>
            <a:r>
              <a:rPr lang="en-US" sz="2400" dirty="0">
                <a:solidFill>
                  <a:srgbClr val="041562"/>
                </a:solidFill>
              </a:rPr>
              <a:t>Tracks our inventory across VDEL operations in real-time, preventing stock imbalances and supporting better management of seasonal and high-demand items.</a:t>
            </a:r>
          </a:p>
          <a:p>
            <a:pPr marL="342900" indent="-342900">
              <a:buFont typeface="Arial" panose="020B0604020202020204" pitchFamily="34" charset="0"/>
              <a:buChar char="•"/>
            </a:pPr>
            <a:endParaRPr lang="en-US" sz="2400" dirty="0">
              <a:solidFill>
                <a:srgbClr val="041562"/>
              </a:solidFill>
            </a:endParaRPr>
          </a:p>
          <a:p>
            <a:pPr marL="342900" indent="-342900">
              <a:buFont typeface="Arial" panose="020B0604020202020204" pitchFamily="34" charset="0"/>
              <a:buChar char="•"/>
            </a:pPr>
            <a:r>
              <a:rPr lang="en-US" sz="2400" b="1" dirty="0">
                <a:solidFill>
                  <a:srgbClr val="041562"/>
                </a:solidFill>
              </a:rPr>
              <a:t>Oracle Order Management:</a:t>
            </a:r>
            <a:br>
              <a:rPr lang="en-US" sz="2400" b="1" dirty="0">
                <a:solidFill>
                  <a:srgbClr val="041562"/>
                </a:solidFill>
              </a:rPr>
            </a:br>
            <a:r>
              <a:rPr lang="en-US" sz="2400" dirty="0">
                <a:solidFill>
                  <a:srgbClr val="041562"/>
                </a:solidFill>
              </a:rPr>
              <a:t>Enhances the order fulfillment process for both online and in-store channels, ensuring faster, more accurate handling of customer orders, returns, and exchanges to boost satisfaction.</a:t>
            </a:r>
          </a:p>
        </p:txBody>
      </p:sp>
      <p:pic>
        <p:nvPicPr>
          <p:cNvPr id="2" name="Picture 8" descr="Oracle Logo, symbol, meaning, history, PNG, brand">
            <a:extLst>
              <a:ext uri="{FF2B5EF4-FFF2-40B4-BE49-F238E27FC236}">
                <a16:creationId xmlns:a16="http://schemas.microsoft.com/office/drawing/2014/main" id="{A8409609-8273-B575-A679-1045E2B28734}"/>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122698" y="1638834"/>
            <a:ext cx="2497804" cy="1405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836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96D9E-DF71-BE9B-D35D-D42C3AA9E84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D26EE94-6AAF-F02D-2C88-6A679B54FCE1}"/>
              </a:ext>
            </a:extLst>
          </p:cNvPr>
          <p:cNvSpPr/>
          <p:nvPr/>
        </p:nvSpPr>
        <p:spPr>
          <a:xfrm>
            <a:off x="0" y="0"/>
            <a:ext cx="2880360" cy="6858000"/>
          </a:xfrm>
          <a:prstGeom prst="rect">
            <a:avLst/>
          </a:prstGeom>
          <a:solidFill>
            <a:srgbClr val="FF1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A509E98-631D-C2C9-F13F-835FEC4B64AD}"/>
              </a:ext>
            </a:extLst>
          </p:cNvPr>
          <p:cNvSpPr/>
          <p:nvPr/>
        </p:nvSpPr>
        <p:spPr>
          <a:xfrm>
            <a:off x="0" y="0"/>
            <a:ext cx="2743200" cy="6858000"/>
          </a:xfrm>
          <a:prstGeom prst="rect">
            <a:avLst/>
          </a:prstGeom>
          <a:solidFill>
            <a:srgbClr val="0415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Sales</a:t>
            </a:r>
            <a:br>
              <a:rPr lang="en-US" sz="3600" dirty="0"/>
            </a:br>
            <a:r>
              <a:rPr lang="en-US" sz="3600" dirty="0"/>
              <a:t>System</a:t>
            </a:r>
          </a:p>
        </p:txBody>
      </p:sp>
      <p:pic>
        <p:nvPicPr>
          <p:cNvPr id="4" name="Picture 3" descr="Hands shaking hands with a coin and arrows&#10;&#10;Description automatically generated">
            <a:extLst>
              <a:ext uri="{FF2B5EF4-FFF2-40B4-BE49-F238E27FC236}">
                <a16:creationId xmlns:a16="http://schemas.microsoft.com/office/drawing/2014/main" id="{7E830710-D40C-AF27-0686-75BC820E6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15" y="1301756"/>
            <a:ext cx="1219370" cy="1219370"/>
          </a:xfrm>
          <a:prstGeom prst="rect">
            <a:avLst/>
          </a:prstGeom>
        </p:spPr>
      </p:pic>
      <p:sp>
        <p:nvSpPr>
          <p:cNvPr id="11" name="TextBox 10">
            <a:extLst>
              <a:ext uri="{FF2B5EF4-FFF2-40B4-BE49-F238E27FC236}">
                <a16:creationId xmlns:a16="http://schemas.microsoft.com/office/drawing/2014/main" id="{5A5CB5AA-8594-3168-4CBB-E63C311F6ED4}"/>
              </a:ext>
            </a:extLst>
          </p:cNvPr>
          <p:cNvSpPr txBox="1"/>
          <p:nvPr/>
        </p:nvSpPr>
        <p:spPr>
          <a:xfrm>
            <a:off x="3210011" y="458956"/>
            <a:ext cx="8705850" cy="5632311"/>
          </a:xfrm>
          <a:prstGeom prst="rect">
            <a:avLst/>
          </a:prstGeom>
          <a:noFill/>
        </p:spPr>
        <p:txBody>
          <a:bodyPr wrap="square" rtlCol="0">
            <a:spAutoFit/>
          </a:bodyPr>
          <a:lstStyle/>
          <a:p>
            <a:r>
              <a:rPr lang="en-US" sz="2400" b="1" dirty="0">
                <a:solidFill>
                  <a:srgbClr val="041562"/>
                </a:solidFill>
              </a:rPr>
              <a:t>1. Sales Order Creation:</a:t>
            </a:r>
          </a:p>
          <a:p>
            <a:r>
              <a:rPr lang="en-US" sz="2000" dirty="0">
                <a:solidFill>
                  <a:srgbClr val="041562"/>
                </a:solidFill>
              </a:rPr>
              <a:t> o Customers place orders through sales representatives.</a:t>
            </a:r>
          </a:p>
          <a:p>
            <a:r>
              <a:rPr lang="en-US" sz="2000" dirty="0">
                <a:solidFill>
                  <a:srgbClr val="041562"/>
                </a:solidFill>
              </a:rPr>
              <a:t> o Orders are categorized based on store locations (e.g., Zamalek , </a:t>
            </a:r>
            <a:r>
              <a:rPr lang="en-US" sz="2000" dirty="0" err="1">
                <a:solidFill>
                  <a:srgbClr val="041562"/>
                </a:solidFill>
              </a:rPr>
              <a:t>Montaza</a:t>
            </a:r>
            <a:r>
              <a:rPr lang="en-US" sz="2000" dirty="0">
                <a:solidFill>
                  <a:srgbClr val="041562"/>
                </a:solidFill>
              </a:rPr>
              <a:t>).</a:t>
            </a:r>
          </a:p>
          <a:p>
            <a:r>
              <a:rPr lang="en-US" sz="2400" b="1" dirty="0">
                <a:solidFill>
                  <a:srgbClr val="041562"/>
                </a:solidFill>
              </a:rPr>
              <a:t>2. Inventory Check</a:t>
            </a:r>
          </a:p>
          <a:p>
            <a:r>
              <a:rPr lang="en-US" sz="2000" dirty="0">
                <a:solidFill>
                  <a:srgbClr val="041562"/>
                </a:solidFill>
              </a:rPr>
              <a:t>If item not available in the Showing Room:</a:t>
            </a:r>
          </a:p>
          <a:p>
            <a:r>
              <a:rPr lang="en-US" sz="2000" dirty="0">
                <a:solidFill>
                  <a:srgbClr val="041562"/>
                </a:solidFill>
              </a:rPr>
              <a:t> o Verify stock availability in the respective Store WH (Warehouse).</a:t>
            </a:r>
          </a:p>
          <a:p>
            <a:r>
              <a:rPr lang="en-US" sz="2000" dirty="0">
                <a:solidFill>
                  <a:srgbClr val="041562"/>
                </a:solidFill>
              </a:rPr>
              <a:t> o If stock is unavailable, trigger replenishment from the Main Inventory ORG (Cairo/Alex).</a:t>
            </a:r>
          </a:p>
          <a:p>
            <a:r>
              <a:rPr lang="en-US" sz="2400" b="1" dirty="0">
                <a:solidFill>
                  <a:srgbClr val="041562"/>
                </a:solidFill>
              </a:rPr>
              <a:t>3. Order Fulfillment</a:t>
            </a:r>
          </a:p>
          <a:p>
            <a:r>
              <a:rPr lang="en-US" sz="2000" dirty="0">
                <a:solidFill>
                  <a:srgbClr val="041562"/>
                </a:solidFill>
              </a:rPr>
              <a:t> o Goods are picked from the Finished Goods Locator in the store warehouse.</a:t>
            </a:r>
          </a:p>
          <a:p>
            <a:r>
              <a:rPr lang="en-US" sz="2000" dirty="0">
                <a:solidFill>
                  <a:srgbClr val="041562"/>
                </a:solidFill>
              </a:rPr>
              <a:t> o If items are unavailable at the store level, they are sourced from the main inventory.</a:t>
            </a:r>
          </a:p>
          <a:p>
            <a:r>
              <a:rPr lang="en-US" sz="2400" b="1" dirty="0">
                <a:solidFill>
                  <a:srgbClr val="041562"/>
                </a:solidFill>
              </a:rPr>
              <a:t>4. Invoicing and Payment</a:t>
            </a:r>
          </a:p>
          <a:p>
            <a:r>
              <a:rPr lang="en-US" sz="2000" dirty="0">
                <a:solidFill>
                  <a:srgbClr val="041562"/>
                </a:solidFill>
              </a:rPr>
              <a:t> o Generate invoices through the ERP system.</a:t>
            </a:r>
          </a:p>
          <a:p>
            <a:r>
              <a:rPr lang="en-US" sz="2000" dirty="0">
                <a:solidFill>
                  <a:srgbClr val="041562"/>
                </a:solidFill>
              </a:rPr>
              <a:t> o Update financial records in the General Ledger (Egypt).</a:t>
            </a:r>
          </a:p>
          <a:p>
            <a:r>
              <a:rPr lang="en-US" sz="2400" b="1" dirty="0">
                <a:solidFill>
                  <a:srgbClr val="041562"/>
                </a:solidFill>
              </a:rPr>
              <a:t>5. Returns Management</a:t>
            </a:r>
          </a:p>
          <a:p>
            <a:r>
              <a:rPr lang="en-US" sz="2000" dirty="0">
                <a:solidFill>
                  <a:srgbClr val="041562"/>
                </a:solidFill>
              </a:rPr>
              <a:t> o  Process customer returns through the Returns Locator in each store WH.</a:t>
            </a:r>
          </a:p>
        </p:txBody>
      </p:sp>
    </p:spTree>
    <p:extLst>
      <p:ext uri="{BB962C8B-B14F-4D97-AF65-F5344CB8AC3E}">
        <p14:creationId xmlns:p14="http://schemas.microsoft.com/office/powerpoint/2010/main" val="2982788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1851</TotalTime>
  <Words>1285</Words>
  <Application>Microsoft Office PowerPoint</Application>
  <PresentationFormat>Widescreen</PresentationFormat>
  <Paragraphs>180</Paragraphs>
  <Slides>18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Aptos Display</vt:lpstr>
      <vt:lpstr>Arial</vt:lpstr>
      <vt:lpstr>Calibri</vt:lpstr>
      <vt:lpstr>Candara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Abdulrhman Sedky Elfeky</dc:creator>
  <cp:lastModifiedBy>David Safwat Mahrose Mewad</cp:lastModifiedBy>
  <cp:revision>18</cp:revision>
  <dcterms:created xsi:type="dcterms:W3CDTF">2024-12-27T01:18:52Z</dcterms:created>
  <dcterms:modified xsi:type="dcterms:W3CDTF">2025-04-26T00:03:46Z</dcterms:modified>
</cp:coreProperties>
</file>